
<file path=[Content_Types].xml><?xml version="1.0" encoding="utf-8"?>
<Types xmlns="http://schemas.openxmlformats.org/package/2006/content-types">
  <Default Extension="png" ContentType="image/png"/>
  <Default Extension="tmp" ContentType="image/pn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49"/>
  </p:notesMasterIdLst>
  <p:sldIdLst>
    <p:sldId id="256" r:id="rId5"/>
    <p:sldId id="257" r:id="rId6"/>
    <p:sldId id="260" r:id="rId7"/>
    <p:sldId id="261" r:id="rId8"/>
    <p:sldId id="263" r:id="rId9"/>
    <p:sldId id="302" r:id="rId10"/>
    <p:sldId id="304" r:id="rId11"/>
    <p:sldId id="280" r:id="rId12"/>
    <p:sldId id="281" r:id="rId13"/>
    <p:sldId id="283" r:id="rId14"/>
    <p:sldId id="284" r:id="rId15"/>
    <p:sldId id="285" r:id="rId16"/>
    <p:sldId id="286" r:id="rId17"/>
    <p:sldId id="287" r:id="rId18"/>
    <p:sldId id="288" r:id="rId19"/>
    <p:sldId id="289" r:id="rId20"/>
    <p:sldId id="293" r:id="rId21"/>
    <p:sldId id="273" r:id="rId22"/>
    <p:sldId id="274" r:id="rId23"/>
    <p:sldId id="297" r:id="rId24"/>
    <p:sldId id="296" r:id="rId25"/>
    <p:sldId id="295" r:id="rId26"/>
    <p:sldId id="294" r:id="rId27"/>
    <p:sldId id="299" r:id="rId28"/>
    <p:sldId id="298" r:id="rId29"/>
    <p:sldId id="300" r:id="rId30"/>
    <p:sldId id="290" r:id="rId31"/>
    <p:sldId id="291" r:id="rId32"/>
    <p:sldId id="292" r:id="rId33"/>
    <p:sldId id="301" r:id="rId34"/>
    <p:sldId id="305" r:id="rId35"/>
    <p:sldId id="258" r:id="rId36"/>
    <p:sldId id="265" r:id="rId37"/>
    <p:sldId id="266" r:id="rId38"/>
    <p:sldId id="267" r:id="rId39"/>
    <p:sldId id="268" r:id="rId40"/>
    <p:sldId id="269" r:id="rId41"/>
    <p:sldId id="264" r:id="rId42"/>
    <p:sldId id="270" r:id="rId43"/>
    <p:sldId id="271" r:id="rId44"/>
    <p:sldId id="276" r:id="rId45"/>
    <p:sldId id="277" r:id="rId46"/>
    <p:sldId id="278" r:id="rId47"/>
    <p:sldId id="279" r:id="rId48"/>
  </p:sldIdLst>
  <p:sldSz cx="12192000" cy="6858000"/>
  <p:notesSz cx="7010400" cy="9296400"/>
  <p:embeddedFontLst>
    <p:embeddedFont>
      <p:font typeface="Georgia" panose="02040502050405020303" pitchFamily="18" charset="0"/>
      <p:regular r:id="rId50"/>
      <p:bold r:id="rId51"/>
      <p:italic r:id="rId52"/>
      <p:boldItalic r:id="rId53"/>
    </p:embeddedFont>
    <p:embeddedFont>
      <p:font typeface="Comic Sans MS" panose="030F0702030302020204" pitchFamily="66" charset="0"/>
      <p:regular r:id="rId54"/>
      <p:bold r:id="rId55"/>
      <p:italic r:id="rId56"/>
      <p:boldItalic r:id="rId57"/>
    </p:embeddedFont>
    <p:embeddedFont>
      <p:font typeface="Garamond" panose="02020404030301010803" pitchFamily="18" charset="0"/>
      <p:regular r:id="rId58"/>
      <p:bold r:id="rId59"/>
      <p:italic r:id="rId60"/>
      <p:boldItalic r:id="rId61"/>
    </p:embeddedFont>
    <p:embeddedFont>
      <p:font typeface="Pacifico" panose="020B0604020202020204" charset="0"/>
      <p:regular r:id="rId62"/>
    </p:embeddedFont>
    <p:embeddedFont>
      <p:font typeface="Arial Black" panose="020B0A04020102020204" pitchFamily="34" charset="0"/>
      <p:regular r:id="rId63"/>
      <p:bold r:id="rId64"/>
    </p:embeddedFont>
    <p:embeddedFont>
      <p:font typeface="Quattrocento Sans" panose="020B060402020202020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CB0F0-D7D3-4D5D-B3A4-28F4542671C9}" v="206" dt="2021-03-17T17:20:05.897"/>
  </p1510:revLst>
</p1510:revInfo>
</file>

<file path=ppt/tableStyles.xml><?xml version="1.0" encoding="utf-8"?>
<a:tblStyleLst xmlns:a="http://schemas.openxmlformats.org/drawingml/2006/main" def="{F748DA94-1FB9-41BD-94D4-D25F269B4A86}">
  <a:tblStyle styleId="{F748DA94-1FB9-41BD-94D4-D25F269B4A86}"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F63FA4-C595-41AE-BC6D-B4BF24FBEA8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4" autoAdjust="0"/>
  </p:normalViewPr>
  <p:slideViewPr>
    <p:cSldViewPr snapToGrid="0">
      <p:cViewPr varScale="1">
        <p:scale>
          <a:sx n="79" d="100"/>
          <a:sy n="79" d="100"/>
        </p:scale>
        <p:origin x="9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2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A8CB0F0-D7D3-4D5D-B3A4-28F4542671C9}"/>
    <pc:docChg chg="modSld">
      <pc:chgData name="" userId="" providerId="" clId="Web-{0A8CB0F0-D7D3-4D5D-B3A4-28F4542671C9}" dt="2021-03-17T17:19:59.553" v="66" actId="20577"/>
      <pc:docMkLst>
        <pc:docMk/>
      </pc:docMkLst>
      <pc:sldChg chg="modSp">
        <pc:chgData name="" userId="" providerId="" clId="Web-{0A8CB0F0-D7D3-4D5D-B3A4-28F4542671C9}" dt="2021-03-17T17:07:27.199" v="4" actId="20577"/>
        <pc:sldMkLst>
          <pc:docMk/>
          <pc:sldMk cId="0" sldId="256"/>
        </pc:sldMkLst>
        <pc:spChg chg="mod">
          <ac:chgData name="" userId="" providerId="" clId="Web-{0A8CB0F0-D7D3-4D5D-B3A4-28F4542671C9}" dt="2021-03-17T17:07:15.668" v="1" actId="20577"/>
          <ac:spMkLst>
            <pc:docMk/>
            <pc:sldMk cId="0" sldId="256"/>
            <ac:spMk id="151" creationId="{00000000-0000-0000-0000-000000000000}"/>
          </ac:spMkLst>
        </pc:spChg>
        <pc:spChg chg="mod">
          <ac:chgData name="" userId="" providerId="" clId="Web-{0A8CB0F0-D7D3-4D5D-B3A4-28F4542671C9}" dt="2021-03-17T17:07:27.199" v="4" actId="20577"/>
          <ac:spMkLst>
            <pc:docMk/>
            <pc:sldMk cId="0" sldId="256"/>
            <ac:spMk id="152" creationId="{00000000-0000-0000-0000-000000000000}"/>
          </ac:spMkLst>
        </pc:spChg>
      </pc:sldChg>
      <pc:sldChg chg="modSp">
        <pc:chgData name="" userId="" providerId="" clId="Web-{0A8CB0F0-D7D3-4D5D-B3A4-28F4542671C9}" dt="2021-03-17T17:08:35.543" v="7" actId="20577"/>
        <pc:sldMkLst>
          <pc:docMk/>
          <pc:sldMk cId="0" sldId="257"/>
        </pc:sldMkLst>
        <pc:spChg chg="mod">
          <ac:chgData name="" userId="" providerId="" clId="Web-{0A8CB0F0-D7D3-4D5D-B3A4-28F4542671C9}" dt="2021-03-17T17:08:35.543" v="7" actId="20577"/>
          <ac:spMkLst>
            <pc:docMk/>
            <pc:sldMk cId="0" sldId="257"/>
            <ac:spMk id="164" creationId="{00000000-0000-0000-0000-000000000000}"/>
          </ac:spMkLst>
        </pc:spChg>
      </pc:sldChg>
      <pc:sldChg chg="modSp">
        <pc:chgData name="" userId="" providerId="" clId="Web-{0A8CB0F0-D7D3-4D5D-B3A4-28F4542671C9}" dt="2021-03-17T17:10:18.448" v="25" actId="20577"/>
        <pc:sldMkLst>
          <pc:docMk/>
          <pc:sldMk cId="0" sldId="258"/>
        </pc:sldMkLst>
        <pc:spChg chg="mod">
          <ac:chgData name="" userId="" providerId="" clId="Web-{0A8CB0F0-D7D3-4D5D-B3A4-28F4542671C9}" dt="2021-03-17T17:10:18.448" v="25" actId="20577"/>
          <ac:spMkLst>
            <pc:docMk/>
            <pc:sldMk cId="0" sldId="258"/>
            <ac:spMk id="175" creationId="{00000000-0000-0000-0000-000000000000}"/>
          </ac:spMkLst>
        </pc:spChg>
      </pc:sldChg>
      <pc:sldChg chg="modSp">
        <pc:chgData name="" userId="" providerId="" clId="Web-{0A8CB0F0-D7D3-4D5D-B3A4-28F4542671C9}" dt="2021-03-17T17:11:29.463" v="30" actId="20577"/>
        <pc:sldMkLst>
          <pc:docMk/>
          <pc:sldMk cId="0" sldId="259"/>
        </pc:sldMkLst>
        <pc:spChg chg="mod">
          <ac:chgData name="" userId="" providerId="" clId="Web-{0A8CB0F0-D7D3-4D5D-B3A4-28F4542671C9}" dt="2021-03-17T17:11:29.463" v="30" actId="20577"/>
          <ac:spMkLst>
            <pc:docMk/>
            <pc:sldMk cId="0" sldId="259"/>
            <ac:spMk id="182" creationId="{00000000-0000-0000-0000-000000000000}"/>
          </ac:spMkLst>
        </pc:spChg>
      </pc:sldChg>
      <pc:sldChg chg="modSp">
        <pc:chgData name="" userId="" providerId="" clId="Web-{0A8CB0F0-D7D3-4D5D-B3A4-28F4542671C9}" dt="2021-03-17T17:11:46.807" v="32" actId="20577"/>
        <pc:sldMkLst>
          <pc:docMk/>
          <pc:sldMk cId="0" sldId="260"/>
        </pc:sldMkLst>
        <pc:spChg chg="mod">
          <ac:chgData name="" userId="" providerId="" clId="Web-{0A8CB0F0-D7D3-4D5D-B3A4-28F4542671C9}" dt="2021-03-17T17:11:46.807" v="32" actId="20577"/>
          <ac:spMkLst>
            <pc:docMk/>
            <pc:sldMk cId="0" sldId="260"/>
            <ac:spMk id="190" creationId="{00000000-0000-0000-0000-000000000000}"/>
          </ac:spMkLst>
        </pc:spChg>
      </pc:sldChg>
      <pc:sldChg chg="modSp">
        <pc:chgData name="" userId="" providerId="" clId="Web-{0A8CB0F0-D7D3-4D5D-B3A4-28F4542671C9}" dt="2021-03-17T17:13:45.946" v="38" actId="20577"/>
        <pc:sldMkLst>
          <pc:docMk/>
          <pc:sldMk cId="0" sldId="261"/>
        </pc:sldMkLst>
        <pc:spChg chg="mod">
          <ac:chgData name="" userId="" providerId="" clId="Web-{0A8CB0F0-D7D3-4D5D-B3A4-28F4542671C9}" dt="2021-03-17T17:13:45.946" v="38" actId="20577"/>
          <ac:spMkLst>
            <pc:docMk/>
            <pc:sldMk cId="0" sldId="261"/>
            <ac:spMk id="197" creationId="{00000000-0000-0000-0000-000000000000}"/>
          </ac:spMkLst>
        </pc:spChg>
      </pc:sldChg>
      <pc:sldChg chg="modSp">
        <pc:chgData name="" userId="" providerId="" clId="Web-{0A8CB0F0-D7D3-4D5D-B3A4-28F4542671C9}" dt="2021-03-17T17:16:20.523" v="41" actId="20577"/>
        <pc:sldMkLst>
          <pc:docMk/>
          <pc:sldMk cId="0" sldId="262"/>
        </pc:sldMkLst>
        <pc:spChg chg="mod">
          <ac:chgData name="" userId="" providerId="" clId="Web-{0A8CB0F0-D7D3-4D5D-B3A4-28F4542671C9}" dt="2021-03-17T17:16:20.523" v="41" actId="20577"/>
          <ac:spMkLst>
            <pc:docMk/>
            <pc:sldMk cId="0" sldId="262"/>
            <ac:spMk id="204" creationId="{00000000-0000-0000-0000-000000000000}"/>
          </ac:spMkLst>
        </pc:spChg>
      </pc:sldChg>
      <pc:sldChg chg="modSp">
        <pc:chgData name="" userId="" providerId="" clId="Web-{0A8CB0F0-D7D3-4D5D-B3A4-28F4542671C9}" dt="2021-03-17T17:18:12.210" v="57"/>
        <pc:sldMkLst>
          <pc:docMk/>
          <pc:sldMk cId="0" sldId="264"/>
        </pc:sldMkLst>
        <pc:graphicFrameChg chg="mod modGraphic">
          <ac:chgData name="" userId="" providerId="" clId="Web-{0A8CB0F0-D7D3-4D5D-B3A4-28F4542671C9}" dt="2021-03-17T17:18:12.210" v="57"/>
          <ac:graphicFrameMkLst>
            <pc:docMk/>
            <pc:sldMk cId="0" sldId="264"/>
            <ac:graphicFrameMk id="226" creationId="{00000000-0000-0000-0000-000000000000}"/>
          </ac:graphicFrameMkLst>
        </pc:graphicFrameChg>
      </pc:sldChg>
      <pc:sldChg chg="modSp">
        <pc:chgData name="" userId="" providerId="" clId="Web-{0A8CB0F0-D7D3-4D5D-B3A4-28F4542671C9}" dt="2021-03-17T17:19:59.553" v="66" actId="20577"/>
        <pc:sldMkLst>
          <pc:docMk/>
          <pc:sldMk cId="0" sldId="265"/>
        </pc:sldMkLst>
        <pc:spChg chg="mod">
          <ac:chgData name="" userId="" providerId="" clId="Web-{0A8CB0F0-D7D3-4D5D-B3A4-28F4542671C9}" dt="2021-03-17T17:19:59.553" v="66" actId="20577"/>
          <ac:spMkLst>
            <pc:docMk/>
            <pc:sldMk cId="0" sldId="265"/>
            <ac:spMk id="2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49" name="Google Shape;14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fcea020b4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fcea020b4_0_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3eff0de33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3eff0de33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3eff0de33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3eff0de33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3eff0de33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3eff0de33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3eff0de33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3eff0de33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fcea020b4_0_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fcea020b4_0_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fcea020b4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fcea020b4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fcea020b4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fcea020b4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fcea020b4_0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fcea020b4_0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fcea020b4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fcea020b4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61" name="Google Shape;16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3eff0de33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3eff0de33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349" name="Google Shape;34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87" name="Google Shape;18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95" name="Google Shape;19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13" name="Google Shape;21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fcea020b4_0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92" name="Google Shape;292;g7fcea020b4_0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fcea020b4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299" name="Google Shape;299;g7fcea020b4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screen shots to get google slides from district into </a:t>
            </a:r>
            <a:r>
              <a:rPr lang="en-US" baseline="0" dirty="0" err="1" smtClean="0"/>
              <a:t>powerpoint</a:t>
            </a:r>
            <a:endParaRPr lang="en-US" dirty="0"/>
          </a:p>
        </p:txBody>
      </p:sp>
    </p:spTree>
    <p:extLst>
      <p:ext uri="{BB962C8B-B14F-4D97-AF65-F5344CB8AC3E}">
        <p14:creationId xmlns:p14="http://schemas.microsoft.com/office/powerpoint/2010/main" val="161181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73" name="Google Shape;17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16934" y="0"/>
            <a:ext cx="12231160" cy="6856214"/>
            <a:chOff x="-16934" y="0"/>
            <a:chExt cx="12231160" cy="6856214"/>
          </a:xfrm>
        </p:grpSpPr>
        <p:pic>
          <p:nvPicPr>
            <p:cNvPr id="18" name="Google Shape;18;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cxnSp>
        <p:nvCxnSpPr>
          <p:cNvPr id="39" name="Google Shape;39;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0" name="Google Shape;40;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2" name="Google Shape;42;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8" name="Google Shape;48;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cxnSp>
        <p:nvCxnSpPr>
          <p:cNvPr id="53" name="Google Shape;53;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4" name="Google Shape;54;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7" name="Google Shape;57;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3" name="Google Shape;63;p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4" name="Google Shape;64;p8"/>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5" name="Google Shape;65;p8"/>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6" name="Google Shape;66;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5736" y="0"/>
            <a:ext cx="12229962" cy="6856214"/>
            <a:chOff x="-15736" y="0"/>
            <a:chExt cx="12229962" cy="6856214"/>
          </a:xfrm>
        </p:grpSpPr>
        <p:pic>
          <p:nvPicPr>
            <p:cNvPr id="7" name="Google Shape;7;p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msk12.org/enrol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laurene.simmons@cms.k12.nc.us" TargetMode="External"/><Relationship Id="rId2" Type="http://schemas.openxmlformats.org/officeDocument/2006/relationships/hyperlink" Target="http://www.cmsk12.org/mckeeroad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cmsk12.or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earecms.iad1.qualtrics.com/jfe/form/SV_cCig61mfSyNEJk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laurene.simmons@cms.k12.nc.u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hyperlink" Target="http://www.cmsvolunteers.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schools.cms.k12.nc.us/mckeeroadES/Pages/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bit.ly/3GW89R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bit.ly/3opm2B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gle/BxefZJrpCGi3Jtyf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iB1GV076MmODgm92HnhungEwRKlcTU3n/view?usp=sharing" TargetMode="External"/><Relationship Id="rId2" Type="http://schemas.openxmlformats.org/officeDocument/2006/relationships/hyperlink" Target="mailto:mckeeptapresident@gmail.com" TargetMode="External"/><Relationship Id="rId1" Type="http://schemas.openxmlformats.org/officeDocument/2006/relationships/slideLayout" Target="../slideLayouts/slideLayout3.xml"/><Relationship Id="rId6" Type="http://schemas.openxmlformats.org/officeDocument/2006/relationships/hyperlink" Target="http://meckpta.weebly.com/" TargetMode="External"/><Relationship Id="rId5" Type="http://schemas.openxmlformats.org/officeDocument/2006/relationships/hyperlink" Target="http://www.ncpta.org" TargetMode="External"/><Relationship Id="rId4" Type="http://schemas.openxmlformats.org/officeDocument/2006/relationships/hyperlink" Target="https://mckeeroad.memberhu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mslistserv.cms.k12.nc.us/cgi-bin/wa.exe?SUBED1=DL451Parents&amp;A=1" TargetMode="External"/><Relationship Id="rId7" Type="http://schemas.openxmlformats.org/officeDocument/2006/relationships/hyperlink" Target="mailto:mckeeroadpta@gmail.com" TargetMode="External"/><Relationship Id="rId2" Type="http://schemas.openxmlformats.org/officeDocument/2006/relationships/hyperlink" Target="https://mckeeroad.memberhub.com/" TargetMode="External"/><Relationship Id="rId1" Type="http://schemas.openxmlformats.org/officeDocument/2006/relationships/slideLayout" Target="../slideLayouts/slideLayout3.xml"/><Relationship Id="rId6" Type="http://schemas.openxmlformats.org/officeDocument/2006/relationships/hyperlink" Target="https://smile.amazon.com/ch/56-1665313" TargetMode="External"/><Relationship Id="rId5" Type="http://schemas.openxmlformats.org/officeDocument/2006/relationships/hyperlink" Target="https://www.harristeeter.com/together-in-education" TargetMode="External"/><Relationship Id="rId4" Type="http://schemas.openxmlformats.org/officeDocument/2006/relationships/hyperlink" Target="https://www.facebook.com/groups/MRESPT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dirty="0" smtClean="0"/>
              <a:t>Beginners’ </a:t>
            </a:r>
            <a:r>
              <a:rPr lang="en-US" dirty="0"/>
              <a:t>Day </a:t>
            </a:r>
            <a:r>
              <a:rPr lang="en-US" dirty="0" smtClean="0"/>
              <a:t>2023</a:t>
            </a:r>
            <a:endParaRPr dirty="0"/>
          </a:p>
        </p:txBody>
      </p:sp>
      <p:sp>
        <p:nvSpPr>
          <p:cNvPr id="152" name="Google Shape;152;p19"/>
          <p:cNvSpPr txBox="1">
            <a:spLocks noGrp="1"/>
          </p:cNvSpPr>
          <p:nvPr>
            <p:ph type="subTitle" idx="1"/>
          </p:nvPr>
        </p:nvSpPr>
        <p:spPr>
          <a:xfrm>
            <a:off x="2692398" y="3769122"/>
            <a:ext cx="6815700" cy="1320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415"/>
              <a:buNone/>
            </a:pPr>
            <a:r>
              <a:rPr lang="en-US" dirty="0"/>
              <a:t>McKee Road Elementary </a:t>
            </a:r>
            <a:r>
              <a:rPr lang="en-US" dirty="0" err="1"/>
              <a:t>AllStars</a:t>
            </a:r>
            <a:endParaRPr dirty="0" err="1"/>
          </a:p>
          <a:p>
            <a:pPr marL="0" lvl="0" indent="0" algn="ctr" rtl="0">
              <a:spcBef>
                <a:spcPts val="1020"/>
              </a:spcBef>
              <a:spcAft>
                <a:spcPts val="0"/>
              </a:spcAft>
              <a:buSzPts val="2415"/>
              <a:buNone/>
            </a:pPr>
            <a:r>
              <a:rPr lang="en-US" dirty="0"/>
              <a:t>Incoming Kindergarteners for the </a:t>
            </a:r>
            <a:r>
              <a:rPr lang="en-US" dirty="0" smtClean="0"/>
              <a:t>2023-2024 </a:t>
            </a:r>
            <a:r>
              <a:rPr lang="en-US" dirty="0"/>
              <a:t>School Year</a:t>
            </a:r>
            <a:endParaRPr dirty="0"/>
          </a:p>
        </p:txBody>
      </p:sp>
      <p:sp>
        <p:nvSpPr>
          <p:cNvPr id="153" name="Google Shape;153;p19"/>
          <p:cNvSpPr/>
          <p:nvPr/>
        </p:nvSpPr>
        <p:spPr>
          <a:xfrm>
            <a:off x="1579323" y="203200"/>
            <a:ext cx="1079400" cy="939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4" name="Google Shape;154;p19"/>
          <p:cNvSpPr/>
          <p:nvPr/>
        </p:nvSpPr>
        <p:spPr>
          <a:xfrm>
            <a:off x="3204923" y="203200"/>
            <a:ext cx="1079400" cy="939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5" name="Google Shape;155;p19"/>
          <p:cNvSpPr/>
          <p:nvPr/>
        </p:nvSpPr>
        <p:spPr>
          <a:xfrm>
            <a:off x="4817821" y="203200"/>
            <a:ext cx="1079400" cy="939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6" name="Google Shape;156;p19"/>
          <p:cNvSpPr/>
          <p:nvPr/>
        </p:nvSpPr>
        <p:spPr>
          <a:xfrm>
            <a:off x="6388096" y="203200"/>
            <a:ext cx="1079502" cy="9398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7" name="Google Shape;157;p19"/>
          <p:cNvSpPr/>
          <p:nvPr/>
        </p:nvSpPr>
        <p:spPr>
          <a:xfrm>
            <a:off x="8013696" y="194732"/>
            <a:ext cx="1079502" cy="9398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8" name="Google Shape;158;p19"/>
          <p:cNvSpPr/>
          <p:nvPr/>
        </p:nvSpPr>
        <p:spPr>
          <a:xfrm>
            <a:off x="9639296" y="194732"/>
            <a:ext cx="1079502" cy="9398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171" y="1004423"/>
            <a:ext cx="9456436" cy="923330"/>
          </a:xfrm>
          <a:prstGeom prst="rect">
            <a:avLst/>
          </a:prstGeom>
          <a:noFill/>
        </p:spPr>
        <p:txBody>
          <a:bodyPr wrap="none" lIns="91440" tIns="45720" rIns="91440" bIns="45720">
            <a:spAutoFit/>
          </a:bodyPr>
          <a:lstStyle/>
          <a:p>
            <a:pPr algn="ctr"/>
            <a:r>
              <a:rPr lang="en-US" sz="5400" b="1" dirty="0">
                <a:solidFill>
                  <a:schemeClr val="tx1"/>
                </a:solidFill>
              </a:rPr>
              <a:t>Need Immunizations/Shots?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456949" y="2023872"/>
            <a:ext cx="9326880" cy="3816429"/>
          </a:xfrm>
          <a:prstGeom prst="rect">
            <a:avLst/>
          </a:prstGeom>
          <a:noFill/>
        </p:spPr>
        <p:txBody>
          <a:bodyPr wrap="square" rtlCol="0">
            <a:spAutoFit/>
          </a:bodyPr>
          <a:lstStyle/>
          <a:p>
            <a:pPr marL="457200" indent="-457200" eaLnBrk="1" hangingPunct="1">
              <a:buFont typeface="Wingdings" panose="05000000000000000000" pitchFamily="2" charset="2"/>
              <a:buChar char="Ø"/>
              <a:defRPr/>
            </a:pPr>
            <a:r>
              <a:rPr lang="en-US" sz="3200" dirty="0">
                <a:latin typeface="Garamond" panose="02020404030301010803" pitchFamily="18" charset="0"/>
              </a:rPr>
              <a:t>Available at your doctor’s office or clinic and at both Health Department locations</a:t>
            </a:r>
            <a:r>
              <a:rPr lang="en-US" sz="3200" dirty="0" smtClean="0">
                <a:latin typeface="Garamond" panose="02020404030301010803" pitchFamily="18" charset="0"/>
              </a:rPr>
              <a:t>.</a:t>
            </a:r>
          </a:p>
          <a:p>
            <a:pPr marL="457200" indent="-457200" eaLnBrk="1" hangingPunct="1">
              <a:buFont typeface="Wingdings" panose="05000000000000000000" pitchFamily="2" charset="2"/>
              <a:buChar char="Ø"/>
              <a:defRPr/>
            </a:pPr>
            <a:endParaRPr lang="en-US" sz="3200" dirty="0">
              <a:latin typeface="Garamond" panose="02020404030301010803" pitchFamily="18" charset="0"/>
            </a:endParaRPr>
          </a:p>
          <a:p>
            <a:pPr marL="457200" indent="-457200" eaLnBrk="1" hangingPunct="1">
              <a:buFont typeface="Wingdings" panose="05000000000000000000" pitchFamily="2" charset="2"/>
              <a:buChar char="Ø"/>
              <a:defRPr/>
            </a:pPr>
            <a:r>
              <a:rPr lang="en-US" sz="3200" dirty="0">
                <a:latin typeface="Garamond" panose="02020404030301010803" pitchFamily="18" charset="0"/>
              </a:rPr>
              <a:t>Call </a:t>
            </a:r>
            <a:r>
              <a:rPr lang="en-US" sz="3600" b="1" dirty="0">
                <a:latin typeface="Garamond" panose="02020404030301010803" pitchFamily="18" charset="0"/>
              </a:rPr>
              <a:t>704-336-6500</a:t>
            </a:r>
            <a:r>
              <a:rPr lang="en-US" sz="3200" dirty="0">
                <a:latin typeface="Garamond" panose="02020404030301010803" pitchFamily="18" charset="0"/>
              </a:rPr>
              <a:t> for a Health Department appointment</a:t>
            </a:r>
            <a:r>
              <a:rPr lang="en-US" sz="3200" dirty="0" smtClean="0">
                <a:latin typeface="Garamond" panose="02020404030301010803" pitchFamily="18" charset="0"/>
              </a:rPr>
              <a:t>.</a:t>
            </a:r>
          </a:p>
          <a:p>
            <a:pPr marL="457200" indent="-457200" eaLnBrk="1" hangingPunct="1">
              <a:buFont typeface="Wingdings" panose="05000000000000000000" pitchFamily="2" charset="2"/>
              <a:buChar char="Ø"/>
              <a:defRPr/>
            </a:pPr>
            <a:endParaRPr lang="en-US" sz="3200" dirty="0">
              <a:latin typeface="Garamond" panose="02020404030301010803" pitchFamily="18" charset="0"/>
            </a:endParaRPr>
          </a:p>
          <a:p>
            <a:pPr marL="457200" indent="-457200" eaLnBrk="1" hangingPunct="1">
              <a:buFont typeface="Wingdings" panose="05000000000000000000" pitchFamily="2" charset="2"/>
              <a:buChar char="Ø"/>
              <a:defRPr/>
            </a:pPr>
            <a:r>
              <a:rPr lang="en-US" sz="3200" dirty="0">
                <a:latin typeface="Garamond" panose="02020404030301010803" pitchFamily="18" charset="0"/>
              </a:rPr>
              <a:t>Bring immunization record to appointment.</a:t>
            </a:r>
          </a:p>
          <a:p>
            <a:pPr marL="285750" indent="-285750">
              <a:buFont typeface="Wingdings" panose="05000000000000000000" pitchFamily="2" charset="2"/>
              <a:buChar char="Ø"/>
            </a:pPr>
            <a:endParaRPr lang="en-US" dirty="0"/>
          </a:p>
        </p:txBody>
      </p:sp>
      <p:pic>
        <p:nvPicPr>
          <p:cNvPr id="3" name="Picture 2"/>
          <p:cNvPicPr>
            <a:picLocks noChangeAspect="1"/>
          </p:cNvPicPr>
          <p:nvPr/>
        </p:nvPicPr>
        <p:blipFill>
          <a:blip r:embed="rId2"/>
          <a:stretch>
            <a:fillRect/>
          </a:stretch>
        </p:blipFill>
        <p:spPr>
          <a:xfrm>
            <a:off x="9657267" y="4422730"/>
            <a:ext cx="1828959" cy="1798476"/>
          </a:xfrm>
          <a:prstGeom prst="rect">
            <a:avLst/>
          </a:prstGeom>
        </p:spPr>
      </p:pic>
    </p:spTree>
    <p:extLst>
      <p:ext uri="{BB962C8B-B14F-4D97-AF65-F5344CB8AC3E}">
        <p14:creationId xmlns:p14="http://schemas.microsoft.com/office/powerpoint/2010/main" val="226250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936" y="1877073"/>
            <a:ext cx="6888480" cy="4185761"/>
          </a:xfrm>
          <a:prstGeom prst="rect">
            <a:avLst/>
          </a:prstGeom>
          <a:noFill/>
        </p:spPr>
        <p:txBody>
          <a:bodyPr wrap="square" rtlCol="0">
            <a:spAutoFit/>
          </a:bodyPr>
          <a:lstStyle/>
          <a:p>
            <a:pPr marL="457200" indent="-457200" eaLnBrk="1" hangingPunct="1">
              <a:buFont typeface="Wingdings" panose="05000000000000000000" pitchFamily="2" charset="2"/>
              <a:buChar char="Ø"/>
              <a:defRPr/>
            </a:pPr>
            <a:r>
              <a:rPr lang="en-US" sz="2800" dirty="0">
                <a:latin typeface="Garamond" panose="02020404030301010803" pitchFamily="18" charset="0"/>
              </a:rPr>
              <a:t>NC law requires all first-time Kindergarten and Pre-K students to have a physical exam</a:t>
            </a:r>
            <a:r>
              <a:rPr lang="en-US" sz="2800" dirty="0" smtClean="0">
                <a:latin typeface="Garamond" panose="02020404030301010803" pitchFamily="18" charset="0"/>
              </a:rPr>
              <a:t>.</a:t>
            </a:r>
          </a:p>
          <a:p>
            <a:pPr eaLnBrk="1" hangingPunct="1">
              <a:defRPr/>
            </a:pPr>
            <a:endParaRPr lang="en-US" sz="2800" dirty="0">
              <a:latin typeface="Garamond" panose="02020404030301010803" pitchFamily="18" charset="0"/>
            </a:endParaRPr>
          </a:p>
          <a:p>
            <a:pPr marL="457200" indent="-457200" eaLnBrk="1" hangingPunct="1">
              <a:buFont typeface="Wingdings" panose="05000000000000000000" pitchFamily="2" charset="2"/>
              <a:buChar char="Ø"/>
              <a:defRPr/>
            </a:pPr>
            <a:r>
              <a:rPr lang="en-US" sz="2800" dirty="0">
                <a:latin typeface="Garamond" panose="02020404030301010803" pitchFamily="18" charset="0"/>
              </a:rPr>
              <a:t>The exam must be done no more than 12 months prior to the date of school entry.</a:t>
            </a:r>
            <a:r>
              <a:rPr lang="en-US" sz="2800" b="1" dirty="0">
                <a:latin typeface="Garamond" panose="02020404030301010803" pitchFamily="18" charset="0"/>
              </a:rPr>
              <a:t> </a:t>
            </a:r>
            <a:endParaRPr lang="en-US" sz="2800" b="1" dirty="0" smtClean="0">
              <a:latin typeface="Garamond" panose="02020404030301010803" pitchFamily="18" charset="0"/>
            </a:endParaRPr>
          </a:p>
          <a:p>
            <a:pPr eaLnBrk="1" hangingPunct="1">
              <a:defRPr/>
            </a:pPr>
            <a:endParaRPr lang="en-US" sz="2800" b="1" dirty="0">
              <a:latin typeface="Garamond" panose="02020404030301010803" pitchFamily="18" charset="0"/>
            </a:endParaRPr>
          </a:p>
          <a:p>
            <a:pPr marL="457200" indent="-457200" eaLnBrk="1" hangingPunct="1">
              <a:buFont typeface="Wingdings" panose="05000000000000000000" pitchFamily="2" charset="2"/>
              <a:buChar char="Ø"/>
              <a:defRPr/>
            </a:pPr>
            <a:r>
              <a:rPr lang="en-US" sz="2800" dirty="0" smtClean="0">
                <a:latin typeface="Garamond" panose="02020404030301010803" pitchFamily="18" charset="0"/>
              </a:rPr>
              <a:t>Schedule </a:t>
            </a:r>
            <a:r>
              <a:rPr lang="en-US" sz="2800" b="1" dirty="0">
                <a:latin typeface="Garamond" panose="02020404030301010803" pitchFamily="18" charset="0"/>
              </a:rPr>
              <a:t>NOW</a:t>
            </a:r>
            <a:r>
              <a:rPr lang="en-US" sz="2800" dirty="0">
                <a:latin typeface="Garamond" panose="02020404030301010803" pitchFamily="18" charset="0"/>
              </a:rPr>
              <a:t> if not already completed</a:t>
            </a:r>
            <a:r>
              <a:rPr lang="en-US" sz="2800" dirty="0" smtClean="0">
                <a:latin typeface="Garamond" panose="02020404030301010803" pitchFamily="18" charset="0"/>
              </a:rPr>
              <a:t>.</a:t>
            </a:r>
          </a:p>
          <a:p>
            <a:pPr eaLnBrk="1" hangingPunct="1">
              <a:defRPr/>
            </a:pPr>
            <a:endParaRPr lang="en-US" sz="2800" dirty="0" smtClean="0">
              <a:latin typeface="Garamond" panose="02020404030301010803" pitchFamily="18" charset="0"/>
            </a:endParaRPr>
          </a:p>
          <a:p>
            <a:pPr marL="457200" indent="-457200" eaLnBrk="1" hangingPunct="1">
              <a:buFont typeface="Wingdings" panose="05000000000000000000" pitchFamily="2" charset="2"/>
              <a:buChar char="Ø"/>
              <a:defRPr/>
            </a:pPr>
            <a:r>
              <a:rPr lang="en-US" sz="2800" dirty="0" smtClean="0">
                <a:latin typeface="Garamond" panose="02020404030301010803" pitchFamily="18" charset="0"/>
              </a:rPr>
              <a:t>No </a:t>
            </a:r>
            <a:r>
              <a:rPr lang="en-US" sz="2800" dirty="0">
                <a:latin typeface="Garamond" panose="02020404030301010803" pitchFamily="18" charset="0"/>
              </a:rPr>
              <a:t>Doctor? Ask your School Nurse.</a:t>
            </a:r>
          </a:p>
          <a:p>
            <a:pPr marL="285750" indent="-285750">
              <a:buFont typeface="Wingdings" panose="05000000000000000000" pitchFamily="2" charset="2"/>
              <a:buChar char="Ø"/>
            </a:pPr>
            <a:endParaRPr lang="en-US" dirty="0"/>
          </a:p>
        </p:txBody>
      </p:sp>
      <p:pic>
        <p:nvPicPr>
          <p:cNvPr id="5" name="Picture 4" descr="PE07493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34528" y="1513088"/>
            <a:ext cx="3487880" cy="46979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4258" y="805529"/>
            <a:ext cx="11072262" cy="923330"/>
          </a:xfrm>
          <a:prstGeom prst="rect">
            <a:avLst/>
          </a:prstGeom>
          <a:noFill/>
        </p:spPr>
        <p:txBody>
          <a:bodyPr wrap="none" lIns="91440" tIns="45720" rIns="91440" bIns="45720">
            <a:spAutoFit/>
          </a:bodyPr>
          <a:lstStyle/>
          <a:p>
            <a:pPr algn="ctr"/>
            <a:r>
              <a:rPr lang="en-US" sz="5400" b="1" dirty="0">
                <a:solidFill>
                  <a:schemeClr val="tx1"/>
                </a:solidFill>
              </a:rPr>
              <a:t>Kindergarten Health Assessment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2887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202" y="2571488"/>
            <a:ext cx="6888480" cy="2893100"/>
          </a:xfrm>
          <a:prstGeom prst="rect">
            <a:avLst/>
          </a:prstGeom>
          <a:noFill/>
        </p:spPr>
        <p:txBody>
          <a:bodyPr wrap="square" rtlCol="0">
            <a:spAutoFit/>
          </a:bodyPr>
          <a:lstStyle/>
          <a:p>
            <a:pPr marL="457200" indent="-457200" eaLnBrk="1" hangingPunct="1">
              <a:buFont typeface="Wingdings" panose="05000000000000000000" pitchFamily="2" charset="2"/>
              <a:buChar char="Ø"/>
              <a:defRPr/>
            </a:pPr>
            <a:r>
              <a:rPr lang="en-US" sz="2800" dirty="0">
                <a:latin typeface="Garamond" panose="02020404030301010803" pitchFamily="18" charset="0"/>
              </a:rPr>
              <a:t>The school does </a:t>
            </a:r>
            <a:r>
              <a:rPr lang="en-US" sz="2800" b="1" dirty="0">
                <a:latin typeface="Garamond" panose="02020404030301010803" pitchFamily="18" charset="0"/>
              </a:rPr>
              <a:t>NOT </a:t>
            </a:r>
            <a:r>
              <a:rPr lang="en-US" sz="2800" dirty="0">
                <a:latin typeface="Garamond" panose="02020404030301010803" pitchFamily="18" charset="0"/>
              </a:rPr>
              <a:t>provide medications for students</a:t>
            </a:r>
            <a:r>
              <a:rPr lang="en-US" sz="2800" dirty="0" smtClean="0">
                <a:latin typeface="Garamond" panose="02020404030301010803" pitchFamily="18" charset="0"/>
              </a:rPr>
              <a:t>.</a:t>
            </a:r>
          </a:p>
          <a:p>
            <a:pPr eaLnBrk="1" hangingPunct="1">
              <a:defRPr/>
            </a:pPr>
            <a:endParaRPr lang="en-US" sz="2800" dirty="0">
              <a:latin typeface="Garamond" panose="02020404030301010803" pitchFamily="18" charset="0"/>
            </a:endParaRPr>
          </a:p>
          <a:p>
            <a:pPr marL="457200" indent="-457200" eaLnBrk="1" hangingPunct="1">
              <a:buFont typeface="Wingdings" panose="05000000000000000000" pitchFamily="2" charset="2"/>
              <a:buChar char="Ø"/>
              <a:defRPr/>
            </a:pPr>
            <a:r>
              <a:rPr lang="en-US" sz="2800" dirty="0">
                <a:latin typeface="Garamond" panose="02020404030301010803" pitchFamily="18" charset="0"/>
              </a:rPr>
              <a:t>It is best for the student to take medications at home.  This eliminates class disruption and loss of learning time.</a:t>
            </a:r>
          </a:p>
          <a:p>
            <a:pPr marL="285750" indent="-285750">
              <a:buFont typeface="Wingdings" panose="05000000000000000000" pitchFamily="2" charset="2"/>
              <a:buChar char="Ø"/>
            </a:pPr>
            <a:endParaRPr lang="en-US" dirty="0"/>
          </a:p>
        </p:txBody>
      </p:sp>
      <p:sp>
        <p:nvSpPr>
          <p:cNvPr id="2" name="Rectangle 1"/>
          <p:cNvSpPr/>
          <p:nvPr/>
        </p:nvSpPr>
        <p:spPr>
          <a:xfrm>
            <a:off x="4027509" y="805529"/>
            <a:ext cx="4185761" cy="923330"/>
          </a:xfrm>
          <a:prstGeom prst="rect">
            <a:avLst/>
          </a:prstGeom>
          <a:noFill/>
        </p:spPr>
        <p:txBody>
          <a:bodyPr wrap="none" lIns="91440" tIns="45720" rIns="91440" bIns="45720">
            <a:spAutoFit/>
          </a:bodyPr>
          <a:lstStyle/>
          <a:p>
            <a:pPr algn="ctr"/>
            <a:r>
              <a:rPr lang="en-US" sz="5400" b="1" dirty="0">
                <a:solidFill>
                  <a:schemeClr val="tx1"/>
                </a:solidFill>
              </a:rPr>
              <a:t>Medications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4" descr="HM00343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18682" y="3726563"/>
            <a:ext cx="2873908" cy="216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7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244" y="1728859"/>
            <a:ext cx="10195524" cy="4739759"/>
          </a:xfrm>
          <a:prstGeom prst="rect">
            <a:avLst/>
          </a:prstGeom>
          <a:noFill/>
        </p:spPr>
        <p:txBody>
          <a:bodyPr wrap="square" rtlCol="0">
            <a:spAutoFit/>
          </a:bodyPr>
          <a:lstStyle/>
          <a:p>
            <a:pPr marL="0" indent="0" eaLnBrk="1" hangingPunct="1">
              <a:buNone/>
              <a:defRPr/>
            </a:pPr>
            <a:r>
              <a:rPr lang="en-US" sz="3200" dirty="0">
                <a:latin typeface="Garamond" panose="02020404030301010803" pitchFamily="18" charset="0"/>
              </a:rPr>
              <a:t>If medications are needed at school</a:t>
            </a:r>
            <a:r>
              <a:rPr lang="en-US" sz="3200" dirty="0" smtClean="0">
                <a:latin typeface="Garamond" panose="02020404030301010803" pitchFamily="18" charset="0"/>
              </a:rPr>
              <a:t>…</a:t>
            </a:r>
          </a:p>
          <a:p>
            <a:pPr marL="0" indent="0" eaLnBrk="1" hangingPunct="1">
              <a:buNone/>
              <a:defRPr/>
            </a:pPr>
            <a:endParaRPr lang="en-US" sz="3200" dirty="0">
              <a:latin typeface="Garamond" panose="02020404030301010803" pitchFamily="18" charset="0"/>
            </a:endParaRPr>
          </a:p>
          <a:p>
            <a:pPr marL="285750" indent="-285750" eaLnBrk="1" hangingPunct="1">
              <a:buFont typeface="Wingdings" panose="05000000000000000000" pitchFamily="2" charset="2"/>
              <a:buChar char="Ø"/>
              <a:defRPr/>
            </a:pPr>
            <a:r>
              <a:rPr lang="en-US" sz="3200" dirty="0">
                <a:latin typeface="Garamond" panose="02020404030301010803" pitchFamily="18" charset="0"/>
              </a:rPr>
              <a:t>A medication authorization form must be filled out by the doctor and parent.  This is required for all medications, including over-the-counter medications such as Tylenol, cough syrups, and ointments</a:t>
            </a:r>
            <a:r>
              <a:rPr lang="en-US" sz="3200" dirty="0" smtClean="0">
                <a:latin typeface="Garamond" panose="02020404030301010803" pitchFamily="18" charset="0"/>
              </a:rPr>
              <a:t>.</a:t>
            </a:r>
          </a:p>
          <a:p>
            <a:pPr eaLnBrk="1" hangingPunct="1">
              <a:defRPr/>
            </a:pPr>
            <a:endParaRPr lang="en-US" sz="3200" dirty="0">
              <a:latin typeface="Garamond" panose="02020404030301010803" pitchFamily="18" charset="0"/>
            </a:endParaRPr>
          </a:p>
          <a:p>
            <a:pPr marL="285750" indent="-285750" eaLnBrk="1" hangingPunct="1">
              <a:buFont typeface="Wingdings" panose="05000000000000000000" pitchFamily="2" charset="2"/>
              <a:buChar char="Ø"/>
              <a:defRPr/>
            </a:pPr>
            <a:r>
              <a:rPr lang="en-US" sz="3200" dirty="0">
                <a:latin typeface="Garamond" panose="02020404030301010803" pitchFamily="18" charset="0"/>
              </a:rPr>
              <a:t>The parent is to provide medications and refills.  All medications must be in their </a:t>
            </a:r>
            <a:r>
              <a:rPr lang="en-US" sz="3200" b="1" dirty="0">
                <a:latin typeface="Garamond" panose="02020404030301010803" pitchFamily="18" charset="0"/>
              </a:rPr>
              <a:t>original containers</a:t>
            </a:r>
            <a:r>
              <a:rPr lang="en-US" sz="3200" dirty="0"/>
              <a:t>.</a:t>
            </a:r>
          </a:p>
          <a:p>
            <a:pPr marL="285750" indent="-285750">
              <a:buFont typeface="Wingdings" panose="05000000000000000000" pitchFamily="2" charset="2"/>
              <a:buChar char="Ø"/>
            </a:pPr>
            <a:endParaRPr lang="en-US" dirty="0"/>
          </a:p>
        </p:txBody>
      </p:sp>
      <p:sp>
        <p:nvSpPr>
          <p:cNvPr id="2" name="Rectangle 1"/>
          <p:cNvSpPr/>
          <p:nvPr/>
        </p:nvSpPr>
        <p:spPr>
          <a:xfrm>
            <a:off x="4027509" y="805529"/>
            <a:ext cx="4185761" cy="923330"/>
          </a:xfrm>
          <a:prstGeom prst="rect">
            <a:avLst/>
          </a:prstGeom>
          <a:noFill/>
        </p:spPr>
        <p:txBody>
          <a:bodyPr wrap="none" lIns="91440" tIns="45720" rIns="91440" bIns="45720">
            <a:spAutoFit/>
          </a:bodyPr>
          <a:lstStyle/>
          <a:p>
            <a:pPr algn="ctr"/>
            <a:r>
              <a:rPr lang="en-US" sz="5400" b="1" dirty="0">
                <a:solidFill>
                  <a:schemeClr val="tx1"/>
                </a:solidFill>
              </a:rPr>
              <a:t>Medications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1756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2627" y="2145954"/>
            <a:ext cx="10195524" cy="3539430"/>
          </a:xfrm>
          <a:prstGeom prst="rect">
            <a:avLst/>
          </a:prstGeom>
          <a:noFill/>
        </p:spPr>
        <p:txBody>
          <a:bodyPr wrap="square" rtlCol="0">
            <a:spAutoFit/>
          </a:bodyPr>
          <a:lstStyle/>
          <a:p>
            <a:pPr marL="285750" indent="-285750" eaLnBrk="1" hangingPunct="1">
              <a:buFont typeface="Wingdings" panose="05000000000000000000" pitchFamily="2" charset="2"/>
              <a:buChar char="Ø"/>
              <a:defRPr/>
            </a:pPr>
            <a:r>
              <a:rPr lang="en-US" sz="3200" dirty="0">
                <a:latin typeface="Garamond" panose="02020404030301010803" pitchFamily="18" charset="0"/>
              </a:rPr>
              <a:t>Schools are limited in their ability to care for your sick child</a:t>
            </a:r>
            <a:r>
              <a:rPr lang="en-US" sz="3200" dirty="0" smtClean="0">
                <a:latin typeface="Garamond" panose="02020404030301010803" pitchFamily="18" charset="0"/>
              </a:rPr>
              <a:t>.</a:t>
            </a:r>
          </a:p>
          <a:p>
            <a:pPr marL="285750" indent="-285750" eaLnBrk="1" hangingPunct="1">
              <a:buFont typeface="Wingdings" panose="05000000000000000000" pitchFamily="2" charset="2"/>
              <a:buChar char="Ø"/>
              <a:defRPr/>
            </a:pPr>
            <a:endParaRPr lang="en-US" sz="3200" dirty="0">
              <a:latin typeface="Garamond" panose="02020404030301010803" pitchFamily="18" charset="0"/>
            </a:endParaRPr>
          </a:p>
          <a:p>
            <a:pPr marL="285750" indent="-285750" eaLnBrk="1" hangingPunct="1">
              <a:buFont typeface="Wingdings" panose="05000000000000000000" pitchFamily="2" charset="2"/>
              <a:buChar char="Ø"/>
              <a:defRPr/>
            </a:pPr>
            <a:r>
              <a:rPr lang="en-US" sz="3200" dirty="0">
                <a:latin typeface="Garamond" panose="02020404030301010803" pitchFamily="18" charset="0"/>
              </a:rPr>
              <a:t>Your child will need to go home if sick at school (vomiting, fever, injuries and infections</a:t>
            </a:r>
            <a:r>
              <a:rPr lang="en-US" sz="3200" dirty="0" smtClean="0">
                <a:latin typeface="Garamond" panose="02020404030301010803" pitchFamily="18" charset="0"/>
              </a:rPr>
              <a:t>.)</a:t>
            </a:r>
          </a:p>
          <a:p>
            <a:pPr marL="285750" indent="-285750" eaLnBrk="1" hangingPunct="1">
              <a:buFont typeface="Wingdings" panose="05000000000000000000" pitchFamily="2" charset="2"/>
              <a:buChar char="Ø"/>
              <a:defRPr/>
            </a:pPr>
            <a:endParaRPr lang="en-US" sz="3200" dirty="0">
              <a:latin typeface="Garamond" panose="02020404030301010803" pitchFamily="18" charset="0"/>
            </a:endParaRPr>
          </a:p>
          <a:p>
            <a:pPr marL="285750" indent="-285750" eaLnBrk="1" hangingPunct="1">
              <a:buFont typeface="Wingdings" panose="05000000000000000000" pitchFamily="2" charset="2"/>
              <a:buChar char="Ø"/>
              <a:defRPr/>
            </a:pPr>
            <a:r>
              <a:rPr lang="en-US" sz="3200" dirty="0">
                <a:latin typeface="Garamond" panose="02020404030301010803" pitchFamily="18" charset="0"/>
              </a:rPr>
              <a:t>Please provide emergency </a:t>
            </a:r>
            <a:r>
              <a:rPr lang="en-US" sz="3200" b="1" dirty="0">
                <a:latin typeface="Garamond" panose="02020404030301010803" pitchFamily="18" charset="0"/>
              </a:rPr>
              <a:t>phone</a:t>
            </a:r>
            <a:r>
              <a:rPr lang="en-US" sz="3200" dirty="0">
                <a:latin typeface="Garamond" panose="02020404030301010803" pitchFamily="18" charset="0"/>
              </a:rPr>
              <a:t> </a:t>
            </a:r>
            <a:r>
              <a:rPr lang="en-US" sz="3200" b="1" dirty="0">
                <a:latin typeface="Garamond" panose="02020404030301010803" pitchFamily="18" charset="0"/>
              </a:rPr>
              <a:t>numbers</a:t>
            </a:r>
            <a:r>
              <a:rPr lang="en-US" sz="3200" dirty="0">
                <a:latin typeface="Garamond" panose="02020404030301010803" pitchFamily="18" charset="0"/>
              </a:rPr>
              <a:t> to school and update as numbers change</a:t>
            </a:r>
          </a:p>
        </p:txBody>
      </p:sp>
      <p:sp>
        <p:nvSpPr>
          <p:cNvPr id="2" name="Rectangle 1"/>
          <p:cNvSpPr/>
          <p:nvPr/>
        </p:nvSpPr>
        <p:spPr>
          <a:xfrm>
            <a:off x="3296539" y="805529"/>
            <a:ext cx="5647701" cy="923330"/>
          </a:xfrm>
          <a:prstGeom prst="rect">
            <a:avLst/>
          </a:prstGeom>
          <a:noFill/>
        </p:spPr>
        <p:txBody>
          <a:bodyPr wrap="none" lIns="91440" tIns="45720" rIns="91440" bIns="45720">
            <a:spAutoFit/>
          </a:bodyPr>
          <a:lstStyle/>
          <a:p>
            <a:pPr algn="ctr"/>
            <a:r>
              <a:rPr lang="en-US" sz="5400" b="1" dirty="0">
                <a:solidFill>
                  <a:schemeClr val="tx1"/>
                </a:solidFill>
              </a:rPr>
              <a:t>Illness at School</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906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2627" y="2145954"/>
            <a:ext cx="10195524" cy="3416320"/>
          </a:xfrm>
          <a:prstGeom prst="rect">
            <a:avLst/>
          </a:prstGeom>
          <a:noFill/>
        </p:spPr>
        <p:txBody>
          <a:bodyPr wrap="square" rtlCol="0">
            <a:spAutoFit/>
          </a:bodyPr>
          <a:lstStyle/>
          <a:p>
            <a:pPr marL="571500" indent="-571500" eaLnBrk="1" hangingPunct="1">
              <a:buFont typeface="Wingdings" panose="05000000000000000000" pitchFamily="2" charset="2"/>
              <a:buChar char="Ø"/>
              <a:defRPr/>
            </a:pPr>
            <a:r>
              <a:rPr lang="en-US" sz="3600" dirty="0">
                <a:latin typeface="Garamond" panose="02020404030301010803" pitchFamily="18" charset="0"/>
              </a:rPr>
              <a:t>If your child requires medications or procedures at school, please notify the school nurse or staff now so planning can begin</a:t>
            </a:r>
            <a:r>
              <a:rPr lang="en-US" sz="3600" dirty="0" smtClean="0">
                <a:latin typeface="Garamond" panose="02020404030301010803" pitchFamily="18" charset="0"/>
              </a:rPr>
              <a:t>.</a:t>
            </a:r>
          </a:p>
          <a:p>
            <a:pPr marL="571500" indent="-571500" eaLnBrk="1" hangingPunct="1">
              <a:buFont typeface="Wingdings" panose="05000000000000000000" pitchFamily="2" charset="2"/>
              <a:buChar char="Ø"/>
              <a:defRPr/>
            </a:pPr>
            <a:endParaRPr lang="en-US" sz="3600" dirty="0">
              <a:latin typeface="Garamond" panose="02020404030301010803" pitchFamily="18" charset="0"/>
            </a:endParaRPr>
          </a:p>
          <a:p>
            <a:pPr marL="571500" indent="-571500" eaLnBrk="1" hangingPunct="1">
              <a:buFont typeface="Wingdings" panose="05000000000000000000" pitchFamily="2" charset="2"/>
              <a:buChar char="Ø"/>
              <a:defRPr/>
            </a:pPr>
            <a:r>
              <a:rPr lang="en-US" sz="3600" dirty="0">
                <a:latin typeface="Garamond" panose="02020404030301010803" pitchFamily="18" charset="0"/>
              </a:rPr>
              <a:t> Examples: Diabetes,  Asthma, Severe Allergies, Seizures, or Dietary restrictions.</a:t>
            </a:r>
          </a:p>
        </p:txBody>
      </p:sp>
      <p:sp>
        <p:nvSpPr>
          <p:cNvPr id="2" name="Rectangle 1"/>
          <p:cNvSpPr/>
          <p:nvPr/>
        </p:nvSpPr>
        <p:spPr>
          <a:xfrm>
            <a:off x="3161890" y="805529"/>
            <a:ext cx="5917005" cy="923330"/>
          </a:xfrm>
          <a:prstGeom prst="rect">
            <a:avLst/>
          </a:prstGeom>
          <a:noFill/>
        </p:spPr>
        <p:txBody>
          <a:bodyPr wrap="none" lIns="91440" tIns="45720" rIns="91440" bIns="45720">
            <a:spAutoFit/>
          </a:bodyPr>
          <a:lstStyle/>
          <a:p>
            <a:pPr algn="ctr"/>
            <a:r>
              <a:rPr lang="en-US" sz="5400" b="1" dirty="0" smtClean="0">
                <a:solidFill>
                  <a:schemeClr val="tx1"/>
                </a:solidFill>
              </a:rPr>
              <a:t>Chronic Illnesses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828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126" y="2178038"/>
            <a:ext cx="10195524" cy="3416320"/>
          </a:xfrm>
          <a:prstGeom prst="rect">
            <a:avLst/>
          </a:prstGeom>
          <a:noFill/>
        </p:spPr>
        <p:txBody>
          <a:bodyPr wrap="square" rtlCol="0">
            <a:spAutoFit/>
          </a:bodyPr>
          <a:lstStyle/>
          <a:p>
            <a:pPr marL="571500" indent="-571500" eaLnBrk="1" hangingPunct="1">
              <a:buFont typeface="Wingdings" panose="05000000000000000000" pitchFamily="2" charset="2"/>
              <a:buChar char="Ø"/>
              <a:defRPr/>
            </a:pPr>
            <a:r>
              <a:rPr lang="en-US" sz="3600" dirty="0">
                <a:latin typeface="Garamond" panose="02020404030301010803" pitchFamily="18" charset="0"/>
              </a:rPr>
              <a:t>Begin every day with </a:t>
            </a:r>
            <a:r>
              <a:rPr lang="en-US" sz="3600" b="1" dirty="0">
                <a:latin typeface="Garamond" panose="02020404030301010803" pitchFamily="18" charset="0"/>
              </a:rPr>
              <a:t>BREAKFAST!!!!!</a:t>
            </a:r>
          </a:p>
          <a:p>
            <a:pPr marL="571500" indent="-571500" eaLnBrk="1" hangingPunct="1">
              <a:buFont typeface="Wingdings" panose="05000000000000000000" pitchFamily="2" charset="2"/>
              <a:buChar char="Ø"/>
              <a:defRPr/>
            </a:pPr>
            <a:endParaRPr lang="en-US" sz="3600" dirty="0">
              <a:latin typeface="Garamond" panose="02020404030301010803" pitchFamily="18" charset="0"/>
            </a:endParaRPr>
          </a:p>
          <a:p>
            <a:pPr marL="571500" indent="-571500" eaLnBrk="1" hangingPunct="1">
              <a:buFont typeface="Wingdings" panose="05000000000000000000" pitchFamily="2" charset="2"/>
              <a:buChar char="Ø"/>
              <a:defRPr/>
            </a:pPr>
            <a:r>
              <a:rPr lang="en-US" sz="3600" dirty="0" smtClean="0">
                <a:latin typeface="Garamond" panose="02020404030301010803" pitchFamily="18" charset="0"/>
              </a:rPr>
              <a:t>Promote </a:t>
            </a:r>
            <a:r>
              <a:rPr lang="en-US" sz="3600" dirty="0">
                <a:latin typeface="Garamond" panose="02020404030301010803" pitchFamily="18" charset="0"/>
              </a:rPr>
              <a:t>good sleeping habits</a:t>
            </a:r>
            <a:r>
              <a:rPr lang="en-US" sz="3600" dirty="0" smtClean="0">
                <a:latin typeface="Garamond" panose="02020404030301010803" pitchFamily="18" charset="0"/>
              </a:rPr>
              <a:t>.</a:t>
            </a:r>
          </a:p>
          <a:p>
            <a:pPr eaLnBrk="1" hangingPunct="1">
              <a:defRPr/>
            </a:pPr>
            <a:endParaRPr lang="en-US" sz="3600" dirty="0">
              <a:latin typeface="Garamond" panose="02020404030301010803" pitchFamily="18" charset="0"/>
            </a:endParaRPr>
          </a:p>
          <a:p>
            <a:pPr marL="571500" indent="-571500" eaLnBrk="1" hangingPunct="1">
              <a:buFont typeface="Wingdings" panose="05000000000000000000" pitchFamily="2" charset="2"/>
              <a:buChar char="Ø"/>
              <a:defRPr/>
            </a:pPr>
            <a:r>
              <a:rPr lang="en-US" sz="3600" dirty="0">
                <a:latin typeface="Garamond" panose="02020404030301010803" pitchFamily="18" charset="0"/>
              </a:rPr>
              <a:t>Provide an opportunity for play and exercise. </a:t>
            </a:r>
          </a:p>
          <a:p>
            <a:pPr marL="571500" indent="-571500" eaLnBrk="1" hangingPunct="1">
              <a:buFont typeface="Wingdings" panose="05000000000000000000" pitchFamily="2" charset="2"/>
              <a:buChar char="Ø"/>
              <a:defRPr/>
            </a:pPr>
            <a:endParaRPr lang="en-US" sz="3600" dirty="0"/>
          </a:p>
        </p:txBody>
      </p:sp>
      <p:sp>
        <p:nvSpPr>
          <p:cNvPr id="2" name="Rectangle 1"/>
          <p:cNvSpPr/>
          <p:nvPr/>
        </p:nvSpPr>
        <p:spPr>
          <a:xfrm>
            <a:off x="1796132" y="805529"/>
            <a:ext cx="8648521" cy="923330"/>
          </a:xfrm>
          <a:prstGeom prst="rect">
            <a:avLst/>
          </a:prstGeom>
          <a:noFill/>
        </p:spPr>
        <p:txBody>
          <a:bodyPr wrap="none" lIns="91440" tIns="45720" rIns="91440" bIns="45720">
            <a:spAutoFit/>
          </a:bodyPr>
          <a:lstStyle/>
          <a:p>
            <a:pPr algn="ctr"/>
            <a:r>
              <a:rPr lang="en-US" sz="5400" b="1" dirty="0">
                <a:solidFill>
                  <a:schemeClr val="tx1"/>
                </a:solidFill>
              </a:rPr>
              <a:t>Healthy Kids Learn Better</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0224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6277" y="2262554"/>
            <a:ext cx="6166338" cy="2585323"/>
          </a:xfrm>
          <a:prstGeom prst="rect">
            <a:avLst/>
          </a:prstGeom>
          <a:noFill/>
        </p:spPr>
        <p:txBody>
          <a:bodyPr wrap="square" rtlCol="0">
            <a:spAutoFit/>
          </a:bodyPr>
          <a:lstStyle/>
          <a:p>
            <a:pPr algn="ctr"/>
            <a:r>
              <a:rPr lang="en-US" sz="5400" dirty="0" smtClean="0">
                <a:latin typeface="Garamond" panose="02020404030301010803" pitchFamily="18" charset="0"/>
              </a:rPr>
              <a:t>Introduction from Ms. Miller</a:t>
            </a:r>
          </a:p>
          <a:p>
            <a:pPr algn="ctr"/>
            <a:r>
              <a:rPr lang="en-US" sz="5400" dirty="0" smtClean="0">
                <a:latin typeface="Garamond" panose="02020404030301010803" pitchFamily="18" charset="0"/>
              </a:rPr>
              <a:t>K-2 Counselor</a:t>
            </a:r>
            <a:endParaRPr lang="en-US" sz="5400" dirty="0">
              <a:latin typeface="Garamond" panose="02020404030301010803" pitchFamily="18" charset="0"/>
            </a:endParaRPr>
          </a:p>
        </p:txBody>
      </p:sp>
    </p:spTree>
    <p:extLst>
      <p:ext uri="{BB962C8B-B14F-4D97-AF65-F5344CB8AC3E}">
        <p14:creationId xmlns:p14="http://schemas.microsoft.com/office/powerpoint/2010/main" val="262678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6"/>
          <p:cNvPicPr preferRelativeResize="0"/>
          <p:nvPr/>
        </p:nvPicPr>
        <p:blipFill>
          <a:blip r:embed="rId3">
            <a:alphaModFix/>
          </a:blip>
          <a:stretch>
            <a:fillRect/>
          </a:stretch>
        </p:blipFill>
        <p:spPr>
          <a:xfrm>
            <a:off x="768051" y="689550"/>
            <a:ext cx="3298625" cy="1729525"/>
          </a:xfrm>
          <a:prstGeom prst="rect">
            <a:avLst/>
          </a:prstGeom>
          <a:noFill/>
          <a:ln>
            <a:noFill/>
          </a:ln>
        </p:spPr>
      </p:pic>
      <p:sp>
        <p:nvSpPr>
          <p:cNvPr id="295" name="Google Shape;295;p36"/>
          <p:cNvSpPr txBox="1"/>
          <p:nvPr/>
        </p:nvSpPr>
        <p:spPr>
          <a:xfrm>
            <a:off x="643475" y="2513775"/>
            <a:ext cx="10936800" cy="3733200"/>
          </a:xfrm>
          <a:prstGeom prst="rect">
            <a:avLst/>
          </a:prstGeom>
          <a:noFill/>
          <a:ln>
            <a:noFill/>
          </a:ln>
        </p:spPr>
        <p:txBody>
          <a:bodyPr spcFirstLastPara="1" wrap="square" lIns="91425" tIns="91425" rIns="91425" bIns="91425" anchor="t" anchorCtr="0">
            <a:noAutofit/>
          </a:bodyPr>
          <a:lstStyle/>
          <a:p>
            <a:pPr marL="182880" marR="182880" lvl="0" indent="-182880" algn="ctr" rtl="0">
              <a:lnSpc>
                <a:spcPct val="110000"/>
              </a:lnSpc>
              <a:spcBef>
                <a:spcPts val="0"/>
              </a:spcBef>
              <a:spcAft>
                <a:spcPts val="0"/>
              </a:spcAft>
              <a:buNone/>
            </a:pPr>
            <a:r>
              <a:rPr lang="en-US" sz="1800" dirty="0" smtClean="0">
                <a:latin typeface="Quattrocento Sans"/>
                <a:ea typeface="Quattrocento Sans"/>
                <a:cs typeface="Quattrocento Sans"/>
                <a:sym typeface="Quattrocento Sans"/>
              </a:rPr>
              <a:t>The After School Enrichment Program provides a warm, caring environment beyond school hours where students have the opportunity to play with school friends and get their homework out of the way before the family sits down to dinner. ASEP offers exciting activities, including sports, art activities and computer exploration, which stimulate children to be healthier and happier.</a:t>
            </a:r>
            <a:endParaRPr sz="1800" dirty="0">
              <a:latin typeface="Quattrocento Sans"/>
              <a:ea typeface="Quattrocento Sans"/>
              <a:cs typeface="Quattrocento Sans"/>
              <a:sym typeface="Quattrocento Sans"/>
            </a:endParaRPr>
          </a:p>
          <a:p>
            <a:pPr marL="182880" marR="182880" lvl="0" indent="-182880" algn="ctr" rtl="0">
              <a:lnSpc>
                <a:spcPct val="110000"/>
              </a:lnSpc>
              <a:spcBef>
                <a:spcPts val="1000"/>
              </a:spcBef>
              <a:spcAft>
                <a:spcPts val="0"/>
              </a:spcAft>
              <a:buNone/>
            </a:pPr>
            <a:endParaRPr sz="1800" dirty="0">
              <a:latin typeface="Quattrocento Sans"/>
              <a:ea typeface="Quattrocento Sans"/>
              <a:cs typeface="Quattrocento Sans"/>
              <a:sym typeface="Quattrocento Sans"/>
            </a:endParaRPr>
          </a:p>
          <a:p>
            <a:pPr marL="182880" marR="182880" lvl="0" indent="-182880" algn="ctr" rtl="0">
              <a:lnSpc>
                <a:spcPct val="110000"/>
              </a:lnSpc>
              <a:spcBef>
                <a:spcPts val="1000"/>
              </a:spcBef>
              <a:spcAft>
                <a:spcPts val="0"/>
              </a:spcAft>
              <a:buNone/>
            </a:pPr>
            <a:r>
              <a:rPr lang="en-US" sz="1800" dirty="0">
                <a:latin typeface="Quattrocento Sans"/>
                <a:ea typeface="Quattrocento Sans"/>
                <a:cs typeface="Quattrocento Sans"/>
                <a:sym typeface="Quattrocento Sans"/>
              </a:rPr>
              <a:t>Besides academic support, the ASEP program focuses on </a:t>
            </a:r>
            <a:r>
              <a:rPr lang="en-US" sz="1800" dirty="0" smtClean="0">
                <a:latin typeface="Quattrocento Sans"/>
                <a:ea typeface="Quattrocento Sans"/>
                <a:cs typeface="Quattrocento Sans"/>
                <a:sym typeface="Quattrocento Sans"/>
              </a:rPr>
              <a:t>social skills development.  </a:t>
            </a:r>
            <a:r>
              <a:rPr lang="en-US" sz="1800" dirty="0">
                <a:latin typeface="Quattrocento Sans"/>
                <a:ea typeface="Quattrocento Sans"/>
                <a:cs typeface="Quattrocento Sans"/>
                <a:sym typeface="Quattrocento Sans"/>
              </a:rPr>
              <a:t>Program leaders are respectful and positive toward </a:t>
            </a:r>
            <a:r>
              <a:rPr lang="en-US" sz="1800" dirty="0" smtClean="0">
                <a:latin typeface="Quattrocento Sans"/>
                <a:ea typeface="Quattrocento Sans"/>
                <a:cs typeface="Quattrocento Sans"/>
                <a:sym typeface="Quattrocento Sans"/>
              </a:rPr>
              <a:t>children, </a:t>
            </a:r>
            <a:r>
              <a:rPr lang="en-US" sz="1800" dirty="0">
                <a:latin typeface="Quattrocento Sans"/>
                <a:ea typeface="Quattrocento Sans"/>
                <a:cs typeface="Quattrocento Sans"/>
                <a:sym typeface="Quattrocento Sans"/>
              </a:rPr>
              <a:t>mindful of the importance of appropriate role models. Students are encouraged to develop friendships with schoolmates that for some will last many years.</a:t>
            </a:r>
            <a:endParaRPr sz="1800" dirty="0">
              <a:latin typeface="Arial Black"/>
              <a:ea typeface="Arial Black"/>
              <a:cs typeface="Arial Black"/>
              <a:sym typeface="Arial Black"/>
            </a:endParaRPr>
          </a:p>
          <a:p>
            <a:pPr marL="182880" marR="182880" lvl="0" indent="-182880" algn="ctr" rtl="0">
              <a:lnSpc>
                <a:spcPct val="110000"/>
              </a:lnSpc>
              <a:spcBef>
                <a:spcPts val="1000"/>
              </a:spcBef>
              <a:spcAft>
                <a:spcPts val="1000"/>
              </a:spcAft>
              <a:buClr>
                <a:schemeClr val="dk1"/>
              </a:buClr>
              <a:buSzPts val="1100"/>
              <a:buFont typeface="Arial"/>
              <a:buNone/>
            </a:pPr>
            <a:endParaRPr sz="1000" dirty="0">
              <a:latin typeface="Quattrocento Sans"/>
              <a:ea typeface="Quattrocento Sans"/>
              <a:cs typeface="Quattrocento Sans"/>
              <a:sym typeface="Quattrocento Sans"/>
            </a:endParaRPr>
          </a:p>
        </p:txBody>
      </p:sp>
      <p:sp>
        <p:nvSpPr>
          <p:cNvPr id="296" name="Google Shape;296;p36"/>
          <p:cNvSpPr txBox="1"/>
          <p:nvPr/>
        </p:nvSpPr>
        <p:spPr>
          <a:xfrm>
            <a:off x="4183100" y="854675"/>
            <a:ext cx="6871800" cy="14697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US" sz="3000" cap="small" dirty="0">
                <a:solidFill>
                  <a:schemeClr val="dk1"/>
                </a:solidFill>
                <a:latin typeface="Arial Black"/>
                <a:ea typeface="Arial Black"/>
                <a:cs typeface="Arial Black"/>
                <a:sym typeface="Arial Black"/>
              </a:rPr>
              <a:t>After School Enrichment Program at</a:t>
            </a:r>
            <a:endParaRPr sz="3000" cap="small" dirty="0">
              <a:solidFill>
                <a:schemeClr val="dk1"/>
              </a:solidFill>
              <a:latin typeface="Arial Black"/>
              <a:ea typeface="Arial Black"/>
              <a:cs typeface="Arial Black"/>
              <a:sym typeface="Arial Black"/>
            </a:endParaRPr>
          </a:p>
          <a:p>
            <a:pPr marL="0" lvl="0" indent="0" algn="ctr" rtl="0">
              <a:lnSpc>
                <a:spcPct val="85000"/>
              </a:lnSpc>
              <a:spcBef>
                <a:spcPts val="0"/>
              </a:spcBef>
              <a:spcAft>
                <a:spcPts val="0"/>
              </a:spcAft>
              <a:buClr>
                <a:schemeClr val="dk1"/>
              </a:buClr>
              <a:buSzPts val="1100"/>
              <a:buFont typeface="Arial"/>
              <a:buNone/>
            </a:pPr>
            <a:r>
              <a:rPr lang="en-US" sz="3000" cap="small" dirty="0">
                <a:solidFill>
                  <a:schemeClr val="dk1"/>
                </a:solidFill>
                <a:latin typeface="Arial Black"/>
                <a:ea typeface="Arial Black"/>
                <a:cs typeface="Arial Black"/>
                <a:sym typeface="Arial Black"/>
              </a:rPr>
              <a:t>McKee Road (ASEP)</a:t>
            </a:r>
            <a:endParaRPr sz="3000" dirty="0">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p:nvPr/>
        </p:nvSpPr>
        <p:spPr>
          <a:xfrm>
            <a:off x="3574472" y="664670"/>
            <a:ext cx="7861465" cy="2707922"/>
          </a:xfrm>
          <a:prstGeom prst="rect">
            <a:avLst/>
          </a:prstGeom>
          <a:noFill/>
          <a:ln>
            <a:noFill/>
          </a:ln>
        </p:spPr>
        <p:txBody>
          <a:bodyPr spcFirstLastPara="1" wrap="square" lIns="91425" tIns="91425" rIns="91425" bIns="91425" anchor="t" anchorCtr="0">
            <a:noAutofit/>
          </a:bodyPr>
          <a:lstStyle/>
          <a:p>
            <a:pPr marL="91440" marR="91440" lvl="0" indent="-91440" algn="ctr" rtl="0">
              <a:spcBef>
                <a:spcPts val="0"/>
              </a:spcBef>
              <a:spcAft>
                <a:spcPts val="0"/>
              </a:spcAft>
              <a:buNone/>
            </a:pPr>
            <a:r>
              <a:rPr lang="en-US" sz="3600" cap="small" dirty="0">
                <a:latin typeface="Garamond" panose="02020404030301010803" pitchFamily="18" charset="0"/>
              </a:rPr>
              <a:t>Lauren Sifford</a:t>
            </a:r>
            <a:endParaRPr sz="3600" cap="small" dirty="0">
              <a:latin typeface="Garamond" panose="02020404030301010803" pitchFamily="18" charset="0"/>
            </a:endParaRPr>
          </a:p>
          <a:p>
            <a:pPr marL="91440" marR="91440" lvl="0" indent="-91440" algn="ctr" rtl="0">
              <a:lnSpc>
                <a:spcPct val="130000"/>
              </a:lnSpc>
              <a:spcBef>
                <a:spcPts val="300"/>
              </a:spcBef>
              <a:spcAft>
                <a:spcPts val="1000"/>
              </a:spcAft>
              <a:buNone/>
            </a:pPr>
            <a:r>
              <a:rPr lang="en-US" sz="3600" dirty="0">
                <a:latin typeface="Garamond" panose="02020404030301010803" pitchFamily="18" charset="0"/>
                <a:ea typeface="Georgia"/>
                <a:cs typeface="Georgia"/>
                <a:sym typeface="Georgia"/>
              </a:rPr>
              <a:t>ASEP Coordinator  McKee Road</a:t>
            </a:r>
            <a:br>
              <a:rPr lang="en-US" sz="3600" dirty="0">
                <a:latin typeface="Garamond" panose="02020404030301010803" pitchFamily="18" charset="0"/>
                <a:ea typeface="Georgia"/>
                <a:cs typeface="Georgia"/>
                <a:sym typeface="Georgia"/>
              </a:rPr>
            </a:br>
            <a:r>
              <a:rPr lang="en-US" sz="3600" dirty="0">
                <a:latin typeface="Garamond" panose="02020404030301010803" pitchFamily="18" charset="0"/>
                <a:ea typeface="Georgia"/>
                <a:cs typeface="Georgia"/>
                <a:sym typeface="Georgia"/>
              </a:rPr>
              <a:t>980-343-3970</a:t>
            </a:r>
            <a:br>
              <a:rPr lang="en-US" sz="3600" dirty="0">
                <a:latin typeface="Garamond" panose="02020404030301010803" pitchFamily="18" charset="0"/>
                <a:ea typeface="Georgia"/>
                <a:cs typeface="Georgia"/>
                <a:sym typeface="Georgia"/>
              </a:rPr>
            </a:br>
            <a:r>
              <a:rPr lang="en-US" sz="3000" dirty="0">
                <a:latin typeface="Garamond" panose="02020404030301010803" pitchFamily="18" charset="0"/>
                <a:ea typeface="Georgia"/>
                <a:cs typeface="Georgia"/>
                <a:sym typeface="Georgia"/>
              </a:rPr>
              <a:t>laurenf.sifford@cms.k12.nc.us</a:t>
            </a:r>
            <a:r>
              <a:rPr lang="en-US" sz="3600" dirty="0">
                <a:latin typeface="Garamond" panose="02020404030301010803" pitchFamily="18" charset="0"/>
                <a:ea typeface="Georgia"/>
                <a:cs typeface="Georgia"/>
                <a:sym typeface="Georgia"/>
              </a:rPr>
              <a:t/>
            </a:r>
            <a:br>
              <a:rPr lang="en-US" sz="3600" dirty="0">
                <a:latin typeface="Garamond" panose="02020404030301010803" pitchFamily="18" charset="0"/>
                <a:ea typeface="Georgia"/>
                <a:cs typeface="Georgia"/>
                <a:sym typeface="Georgia"/>
              </a:rPr>
            </a:br>
            <a:endParaRPr sz="3600" dirty="0">
              <a:latin typeface="Garamond" panose="02020404030301010803" pitchFamily="18" charset="0"/>
              <a:ea typeface="Garamond"/>
              <a:cs typeface="Garamond"/>
              <a:sym typeface="Garamond"/>
            </a:endParaRPr>
          </a:p>
        </p:txBody>
      </p:sp>
      <p:pic>
        <p:nvPicPr>
          <p:cNvPr id="302" name="Google Shape;302;p37"/>
          <p:cNvPicPr preferRelativeResize="0"/>
          <p:nvPr/>
        </p:nvPicPr>
        <p:blipFill>
          <a:blip r:embed="rId3">
            <a:alphaModFix/>
          </a:blip>
          <a:stretch>
            <a:fillRect/>
          </a:stretch>
        </p:blipFill>
        <p:spPr>
          <a:xfrm>
            <a:off x="874826" y="854676"/>
            <a:ext cx="2580894" cy="1722270"/>
          </a:xfrm>
          <a:prstGeom prst="rect">
            <a:avLst/>
          </a:prstGeom>
          <a:noFill/>
          <a:ln>
            <a:noFill/>
          </a:ln>
        </p:spPr>
      </p:pic>
      <p:sp>
        <p:nvSpPr>
          <p:cNvPr id="303" name="Google Shape;303;p37"/>
          <p:cNvSpPr txBox="1"/>
          <p:nvPr/>
        </p:nvSpPr>
        <p:spPr>
          <a:xfrm>
            <a:off x="892350" y="3241964"/>
            <a:ext cx="10439100" cy="27877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Garamond" panose="02020404030301010803" pitchFamily="18" charset="0"/>
                <a:ea typeface="Garamond"/>
                <a:cs typeface="Garamond"/>
                <a:sym typeface="Garamond"/>
              </a:rPr>
              <a:t>For </a:t>
            </a:r>
            <a:r>
              <a:rPr lang="en-US" sz="3000" dirty="0" smtClean="0">
                <a:latin typeface="Garamond" panose="02020404030301010803" pitchFamily="18" charset="0"/>
                <a:ea typeface="Garamond"/>
                <a:cs typeface="Garamond"/>
                <a:sym typeface="Garamond"/>
              </a:rPr>
              <a:t>2023-2024 </a:t>
            </a:r>
            <a:r>
              <a:rPr lang="en-US" sz="3000" dirty="0">
                <a:latin typeface="Garamond" panose="02020404030301010803" pitchFamily="18" charset="0"/>
                <a:ea typeface="Garamond"/>
                <a:cs typeface="Garamond"/>
                <a:sym typeface="Garamond"/>
              </a:rPr>
              <a:t>fees and more information about the Afterschool Enrichment Program </a:t>
            </a:r>
            <a:r>
              <a:rPr lang="en-US" sz="3000" dirty="0" smtClean="0">
                <a:latin typeface="Garamond" panose="02020404030301010803" pitchFamily="18" charset="0"/>
                <a:ea typeface="Garamond"/>
                <a:cs typeface="Garamond"/>
                <a:sym typeface="Garamond"/>
              </a:rPr>
              <a:t>visit the CMS website, click on Departments, and then ASEP. Or call the ASEP office at 980-343-5567 or email at asep@cms.k12.nc.us</a:t>
            </a:r>
            <a:endParaRPr lang="en-US" sz="3000" dirty="0">
              <a:latin typeface="Garamond" panose="02020404030301010803" pitchFamily="18" charset="0"/>
              <a:ea typeface="Garamond"/>
              <a:cs typeface="Garamond"/>
              <a:sym typeface="Garamond"/>
            </a:endParaRPr>
          </a:p>
          <a:p>
            <a:pPr marL="0" lvl="0" indent="0" algn="l" rtl="0">
              <a:spcBef>
                <a:spcPts val="0"/>
              </a:spcBef>
              <a:spcAft>
                <a:spcPts val="0"/>
              </a:spcAft>
              <a:buNone/>
            </a:pPr>
            <a:endParaRPr lang="en-US" sz="3000" dirty="0" smtClean="0">
              <a:latin typeface="Garamond" panose="02020404030301010803" pitchFamily="18" charset="0"/>
              <a:ea typeface="Garamond"/>
              <a:cs typeface="Garamond"/>
              <a:sym typeface="Garamond"/>
            </a:endParaRPr>
          </a:p>
          <a:p>
            <a:pPr marL="0" lvl="0" indent="0" algn="l" rtl="0">
              <a:spcBef>
                <a:spcPts val="0"/>
              </a:spcBef>
              <a:spcAft>
                <a:spcPts val="0"/>
              </a:spcAft>
              <a:buNone/>
            </a:pPr>
            <a:r>
              <a:rPr lang="en-US" sz="3000" dirty="0" smtClean="0">
                <a:latin typeface="Garamond" panose="02020404030301010803" pitchFamily="18" charset="0"/>
                <a:ea typeface="Garamond"/>
                <a:cs typeface="Garamond"/>
                <a:sym typeface="Garamond"/>
              </a:rPr>
              <a:t>******ASEP operates from school dismissal until 6:00PM.******</a:t>
            </a:r>
            <a:endParaRPr sz="3000" dirty="0">
              <a:latin typeface="Garamond" panose="02020404030301010803" pitchFamily="18" charset="0"/>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title" idx="4294967295"/>
          </p:nvPr>
        </p:nvSpPr>
        <p:spPr>
          <a:xfrm>
            <a:off x="1187531" y="1009650"/>
            <a:ext cx="9844645" cy="1092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dirty="0"/>
              <a:t>What you need to know…..</a:t>
            </a:r>
            <a:endParaRPr dirty="0"/>
          </a:p>
        </p:txBody>
      </p:sp>
      <p:sp>
        <p:nvSpPr>
          <p:cNvPr id="164" name="Google Shape;164;p20"/>
          <p:cNvSpPr txBox="1"/>
          <p:nvPr/>
        </p:nvSpPr>
        <p:spPr>
          <a:xfrm>
            <a:off x="947675" y="1840675"/>
            <a:ext cx="10314600" cy="4392625"/>
          </a:xfrm>
          <a:prstGeom prst="rect">
            <a:avLst/>
          </a:prstGeom>
          <a:noFill/>
          <a:ln>
            <a:noFill/>
          </a:ln>
        </p:spPr>
        <p:txBody>
          <a:bodyPr spcFirstLastPara="1" wrap="square" lIns="91425" tIns="45700" rIns="91425" bIns="45700" anchor="t" anchorCtr="0">
            <a:noAutofit/>
          </a:bodyPr>
          <a:lstStyle/>
          <a:p>
            <a:pPr marL="285750" marR="0" lvl="0" indent="-323850" algn="l" rtl="0">
              <a:spcBef>
                <a:spcPts val="0"/>
              </a:spcBef>
              <a:spcAft>
                <a:spcPts val="0"/>
              </a:spcAft>
              <a:buClr>
                <a:schemeClr val="dk1"/>
              </a:buClr>
              <a:buSzPts val="2400"/>
              <a:buFont typeface="Arial"/>
              <a:buChar char="•"/>
            </a:pPr>
            <a:endParaRPr lang="en-US" sz="2400" dirty="0" smtClean="0">
              <a:solidFill>
                <a:schemeClr val="dk1"/>
              </a:solidFill>
              <a:latin typeface="Garamond"/>
              <a:ea typeface="Garamond"/>
              <a:cs typeface="Garamond"/>
              <a:sym typeface="Garamond"/>
            </a:endParaRPr>
          </a:p>
          <a:p>
            <a:pPr marL="285750" marR="0" lvl="0" indent="-323850" algn="l" rtl="0">
              <a:spcBef>
                <a:spcPts val="0"/>
              </a:spcBef>
              <a:spcAft>
                <a:spcPts val="0"/>
              </a:spcAft>
              <a:buClr>
                <a:schemeClr val="dk1"/>
              </a:buClr>
              <a:buSzPts val="2400"/>
              <a:buFont typeface="Arial"/>
              <a:buChar char="•"/>
            </a:pPr>
            <a:r>
              <a:rPr lang="en-US" sz="2400" dirty="0" smtClean="0">
                <a:solidFill>
                  <a:schemeClr val="dk1"/>
                </a:solidFill>
                <a:latin typeface="Garamond"/>
                <a:ea typeface="Garamond"/>
                <a:cs typeface="Garamond"/>
                <a:sym typeface="Garamond"/>
              </a:rPr>
              <a:t>We </a:t>
            </a:r>
            <a:r>
              <a:rPr lang="en-US" sz="2400" dirty="0">
                <a:solidFill>
                  <a:schemeClr val="dk1"/>
                </a:solidFill>
                <a:latin typeface="Garamond"/>
                <a:ea typeface="Garamond"/>
                <a:cs typeface="Garamond"/>
                <a:sym typeface="Garamond"/>
              </a:rPr>
              <a:t>are excited to welcome your child to McKee Road beginning August </a:t>
            </a:r>
            <a:r>
              <a:rPr lang="en-US" sz="2400" dirty="0" smtClean="0">
                <a:solidFill>
                  <a:schemeClr val="dk1"/>
                </a:solidFill>
                <a:latin typeface="Garamond"/>
                <a:ea typeface="Garamond"/>
                <a:cs typeface="Garamond"/>
                <a:sym typeface="Garamond"/>
              </a:rPr>
              <a:t>2023!</a:t>
            </a:r>
            <a:endParaRPr sz="2400" dirty="0">
              <a:solidFill>
                <a:schemeClr val="dk1"/>
              </a:solidFill>
              <a:latin typeface="Garamond"/>
              <a:ea typeface="Garamond"/>
              <a:cs typeface="Garamond"/>
            </a:endParaRPr>
          </a:p>
          <a:p>
            <a:pPr marL="285750" indent="-323850">
              <a:buClr>
                <a:schemeClr val="dk1"/>
              </a:buClr>
              <a:buSzPts val="2400"/>
              <a:buFont typeface="Arial"/>
              <a:buChar char="•"/>
            </a:pPr>
            <a:endParaRPr lang="en-US" sz="2400" dirty="0" smtClean="0">
              <a:solidFill>
                <a:schemeClr val="dk1"/>
              </a:solidFill>
              <a:latin typeface="Garamond"/>
              <a:ea typeface="Garamond"/>
              <a:cs typeface="Garamond"/>
              <a:sym typeface="Garamond"/>
            </a:endParaRPr>
          </a:p>
          <a:p>
            <a:pPr marL="285750" indent="-323850">
              <a:buClr>
                <a:schemeClr val="dk1"/>
              </a:buClr>
              <a:buSzPts val="2400"/>
              <a:buFont typeface="Arial"/>
              <a:buChar char="•"/>
            </a:pPr>
            <a:r>
              <a:rPr lang="en-US" sz="2400" dirty="0" smtClean="0">
                <a:solidFill>
                  <a:schemeClr val="dk1"/>
                </a:solidFill>
                <a:latin typeface="Garamond"/>
                <a:ea typeface="Garamond"/>
                <a:cs typeface="Garamond"/>
                <a:sym typeface="Garamond"/>
              </a:rPr>
              <a:t>CMS Online Enrollment is currently open. If you have not already done so, please submit an application at </a:t>
            </a:r>
            <a:r>
              <a:rPr lang="en-US" sz="2400" dirty="0" smtClean="0">
                <a:solidFill>
                  <a:schemeClr val="dk1"/>
                </a:solidFill>
                <a:latin typeface="Garamond"/>
                <a:ea typeface="Garamond"/>
                <a:cs typeface="Garamond"/>
                <a:sym typeface="Garamond"/>
                <a:hlinkClick r:id="rId3"/>
              </a:rPr>
              <a:t>https://www.cmsk12.org/enroll</a:t>
            </a:r>
            <a:r>
              <a:rPr lang="en-US" sz="2400" dirty="0" smtClean="0">
                <a:solidFill>
                  <a:schemeClr val="dk1"/>
                </a:solidFill>
                <a:latin typeface="Garamond"/>
                <a:ea typeface="Garamond"/>
                <a:cs typeface="Garamond"/>
                <a:sym typeface="Garamond"/>
              </a:rPr>
              <a:t>. </a:t>
            </a:r>
          </a:p>
          <a:p>
            <a:pPr marL="285750" indent="-323850">
              <a:buClr>
                <a:schemeClr val="dk1"/>
              </a:buClr>
              <a:buSzPts val="2400"/>
              <a:buFont typeface="Arial"/>
              <a:buChar char="•"/>
            </a:pPr>
            <a:endParaRPr lang="en-US" sz="2400" b="0" i="0" u="none" strike="noStrike" cap="none" dirty="0" smtClean="0">
              <a:solidFill>
                <a:schemeClr val="dk1"/>
              </a:solidFill>
              <a:latin typeface="Garamond"/>
              <a:ea typeface="Garamond"/>
              <a:cs typeface="Garamond"/>
              <a:sym typeface="Garamond"/>
            </a:endParaRPr>
          </a:p>
          <a:p>
            <a:pPr marL="285750" indent="-323850">
              <a:buClr>
                <a:schemeClr val="dk1"/>
              </a:buClr>
              <a:buSzPts val="2400"/>
              <a:buFont typeface="Arial"/>
              <a:buChar char="•"/>
            </a:pPr>
            <a:r>
              <a:rPr lang="en-US" sz="2400" b="0" i="0" u="none" strike="noStrike" cap="none" dirty="0" smtClean="0">
                <a:solidFill>
                  <a:schemeClr val="dk1"/>
                </a:solidFill>
                <a:latin typeface="Garamond"/>
                <a:ea typeface="Garamond"/>
                <a:cs typeface="Garamond"/>
                <a:sym typeface="Garamond"/>
              </a:rPr>
              <a:t>Each </a:t>
            </a:r>
            <a:r>
              <a:rPr lang="en-US" sz="2400" b="0" i="0" u="none" strike="noStrike" cap="none" dirty="0">
                <a:solidFill>
                  <a:schemeClr val="dk1"/>
                </a:solidFill>
                <a:latin typeface="Garamond"/>
                <a:ea typeface="Garamond"/>
                <a:cs typeface="Garamond"/>
                <a:sym typeface="Garamond"/>
              </a:rPr>
              <a:t>child entering kindergarten must have a current health assessment and up-to-date immunizations.</a:t>
            </a:r>
            <a:r>
              <a:rPr lang="en-US" sz="2400" dirty="0">
                <a:solidFill>
                  <a:schemeClr val="dk1"/>
                </a:solidFill>
                <a:latin typeface="Garamond"/>
                <a:ea typeface="Garamond"/>
                <a:cs typeface="Garamond"/>
                <a:sym typeface="Garamond"/>
              </a:rPr>
              <a:t>  </a:t>
            </a:r>
            <a:endParaRPr lang="en-US" sz="2400" dirty="0" smtClean="0">
              <a:solidFill>
                <a:schemeClr val="dk1"/>
              </a:solidFill>
              <a:latin typeface="Garamond"/>
              <a:ea typeface="Garamond"/>
              <a:cs typeface="Garamond"/>
              <a:sym typeface="Garamond"/>
            </a:endParaRPr>
          </a:p>
          <a:p>
            <a:pPr marL="285750" indent="-323850">
              <a:buClr>
                <a:schemeClr val="dk1"/>
              </a:buClr>
              <a:buSzPts val="2400"/>
              <a:buFont typeface="Arial"/>
              <a:buChar char="•"/>
            </a:pPr>
            <a:endParaRPr lang="en-US" sz="2400" dirty="0">
              <a:solidFill>
                <a:schemeClr val="dk1"/>
              </a:solidFill>
              <a:latin typeface="Garamond"/>
              <a:ea typeface="Garamond"/>
              <a:cs typeface="Garamond"/>
              <a:sym typeface="Garamond"/>
            </a:endParaRPr>
          </a:p>
          <a:p>
            <a:pPr marL="285750" indent="-323850">
              <a:buClr>
                <a:schemeClr val="dk1"/>
              </a:buClr>
              <a:buSzPts val="2400"/>
              <a:buFont typeface="Arial"/>
              <a:buChar char="•"/>
            </a:pPr>
            <a:r>
              <a:rPr lang="en-US" sz="2400" dirty="0" smtClean="0">
                <a:solidFill>
                  <a:schemeClr val="dk1"/>
                </a:solidFill>
                <a:latin typeface="Garamond"/>
                <a:ea typeface="Garamond"/>
                <a:cs typeface="Garamond"/>
                <a:sym typeface="Garamond"/>
              </a:rPr>
              <a:t>Please call the school office if you have questions 980-343-3970</a:t>
            </a:r>
          </a:p>
          <a:p>
            <a:pPr>
              <a:buClr>
                <a:schemeClr val="dk1"/>
              </a:buClr>
              <a:buSzPts val="2400"/>
            </a:pPr>
            <a:r>
              <a:rPr lang="en-US" sz="2400" dirty="0">
                <a:solidFill>
                  <a:schemeClr val="tx1"/>
                </a:solidFill>
                <a:highlight>
                  <a:srgbClr val="FFFF00"/>
                </a:highlight>
                <a:latin typeface="Garamond"/>
                <a:ea typeface="Garamond"/>
                <a:cs typeface="Garamond"/>
                <a:sym typeface="Garamond"/>
              </a:rPr>
              <a:t> </a:t>
            </a:r>
            <a:endParaRPr sz="2400" dirty="0">
              <a:solidFill>
                <a:schemeClr val="tx1"/>
              </a:solidFill>
              <a:highlight>
                <a:srgbClr val="FFFF00"/>
              </a:highlight>
            </a:endParaRPr>
          </a:p>
        </p:txBody>
      </p:sp>
      <p:sp>
        <p:nvSpPr>
          <p:cNvPr id="165" name="Google Shape;165;p20"/>
          <p:cNvSpPr/>
          <p:nvPr/>
        </p:nvSpPr>
        <p:spPr>
          <a:xfrm>
            <a:off x="4203897" y="632329"/>
            <a:ext cx="447000"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66" name="Google Shape;166;p20"/>
          <p:cNvSpPr/>
          <p:nvPr/>
        </p:nvSpPr>
        <p:spPr>
          <a:xfrm>
            <a:off x="4876971" y="632329"/>
            <a:ext cx="447000"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67" name="Google Shape;167;p20"/>
          <p:cNvSpPr/>
          <p:nvPr/>
        </p:nvSpPr>
        <p:spPr>
          <a:xfrm>
            <a:off x="5544786" y="632329"/>
            <a:ext cx="447000"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68" name="Google Shape;168;p20"/>
          <p:cNvSpPr/>
          <p:nvPr/>
        </p:nvSpPr>
        <p:spPr>
          <a:xfrm>
            <a:off x="6194952" y="632329"/>
            <a:ext cx="447000"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69" name="Google Shape;169;p20"/>
          <p:cNvSpPr/>
          <p:nvPr/>
        </p:nvSpPr>
        <p:spPr>
          <a:xfrm>
            <a:off x="6868027" y="626402"/>
            <a:ext cx="447000"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0" name="Google Shape;170;p20"/>
          <p:cNvSpPr/>
          <p:nvPr/>
        </p:nvSpPr>
        <p:spPr>
          <a:xfrm>
            <a:off x="7541101" y="626402"/>
            <a:ext cx="447000"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14;p67"/>
          <p:cNvSpPr txBox="1">
            <a:spLocks/>
          </p:cNvSpPr>
          <p:nvPr/>
        </p:nvSpPr>
        <p:spPr>
          <a:xfrm>
            <a:off x="2924127" y="3934741"/>
            <a:ext cx="7068900" cy="13293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100" smtClean="0">
                <a:latin typeface="+mn-lt"/>
              </a:rPr>
              <a:t>Who are Multilingual Learners at McKee Road Elementary? </a:t>
            </a:r>
            <a:endParaRPr lang="en-US" sz="4100">
              <a:latin typeface="+mn-lt"/>
            </a:endParaRPr>
          </a:p>
        </p:txBody>
      </p:sp>
      <p:pic>
        <p:nvPicPr>
          <p:cNvPr id="4" name="Google Shape;415;p67"/>
          <p:cNvPicPr preferRelativeResize="0"/>
          <p:nvPr/>
        </p:nvPicPr>
        <p:blipFill>
          <a:blip r:embed="rId2">
            <a:alphaModFix/>
          </a:blip>
          <a:stretch>
            <a:fillRect/>
          </a:stretch>
        </p:blipFill>
        <p:spPr>
          <a:xfrm>
            <a:off x="4896759" y="1149691"/>
            <a:ext cx="2653802" cy="2653798"/>
          </a:xfrm>
          <a:prstGeom prst="rect">
            <a:avLst/>
          </a:prstGeom>
          <a:noFill/>
          <a:ln>
            <a:noFill/>
          </a:ln>
        </p:spPr>
      </p:pic>
    </p:spTree>
    <p:extLst>
      <p:ext uri="{BB962C8B-B14F-4D97-AF65-F5344CB8AC3E}">
        <p14:creationId xmlns:p14="http://schemas.microsoft.com/office/powerpoint/2010/main" val="129818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cKee Road Beginner's Night ML Presentation (Lucia Luchian) - PowerPoint"/>
          <p:cNvPicPr>
            <a:picLocks noChangeAspect="1"/>
          </p:cNvPicPr>
          <p:nvPr/>
        </p:nvPicPr>
        <p:blipFill rotWithShape="1">
          <a:blip r:embed="rId3">
            <a:extLst>
              <a:ext uri="{28A0092B-C50C-407E-A947-70E740481C1C}">
                <a14:useLocalDpi xmlns:a14="http://schemas.microsoft.com/office/drawing/2010/main" val="0"/>
              </a:ext>
            </a:extLst>
          </a:blip>
          <a:srcRect l="19824" t="28657" r="4424" b="17664"/>
          <a:stretch/>
        </p:blipFill>
        <p:spPr>
          <a:xfrm>
            <a:off x="1662545" y="1007870"/>
            <a:ext cx="8722270" cy="4769319"/>
          </a:xfrm>
          <a:prstGeom prst="rect">
            <a:avLst/>
          </a:prstGeom>
        </p:spPr>
      </p:pic>
    </p:spTree>
    <p:extLst>
      <p:ext uri="{BB962C8B-B14F-4D97-AF65-F5344CB8AC3E}">
        <p14:creationId xmlns:p14="http://schemas.microsoft.com/office/powerpoint/2010/main" val="62086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Kee Road Beginner's Night ML Presentation (Lucia Luchian) - PowerPoint"/>
          <p:cNvPicPr>
            <a:picLocks noChangeAspect="1"/>
          </p:cNvPicPr>
          <p:nvPr/>
        </p:nvPicPr>
        <p:blipFill rotWithShape="1">
          <a:blip r:embed="rId2">
            <a:extLst>
              <a:ext uri="{28A0092B-C50C-407E-A947-70E740481C1C}">
                <a14:useLocalDpi xmlns:a14="http://schemas.microsoft.com/office/drawing/2010/main" val="0"/>
              </a:ext>
            </a:extLst>
          </a:blip>
          <a:srcRect l="20398" t="28231" r="5480" b="18145"/>
          <a:stretch/>
        </p:blipFill>
        <p:spPr>
          <a:xfrm>
            <a:off x="1531917" y="1045380"/>
            <a:ext cx="8763990" cy="4892283"/>
          </a:xfrm>
          <a:prstGeom prst="rect">
            <a:avLst/>
          </a:prstGeom>
        </p:spPr>
      </p:pic>
    </p:spTree>
    <p:extLst>
      <p:ext uri="{BB962C8B-B14F-4D97-AF65-F5344CB8AC3E}">
        <p14:creationId xmlns:p14="http://schemas.microsoft.com/office/powerpoint/2010/main" val="200727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4417" y="812173"/>
            <a:ext cx="9203392" cy="5112073"/>
          </a:xfrm>
          <a:prstGeom prst="rect">
            <a:avLst/>
          </a:prstGeom>
        </p:spPr>
      </p:pic>
    </p:spTree>
    <p:extLst>
      <p:ext uri="{BB962C8B-B14F-4D97-AF65-F5344CB8AC3E}">
        <p14:creationId xmlns:p14="http://schemas.microsoft.com/office/powerpoint/2010/main" val="356608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Kee Road Beginner's Night ML Presentation (Lucia Luchian) - PowerPoint"/>
          <p:cNvPicPr>
            <a:picLocks noChangeAspect="1"/>
          </p:cNvPicPr>
          <p:nvPr/>
        </p:nvPicPr>
        <p:blipFill rotWithShape="1">
          <a:blip r:embed="rId2">
            <a:extLst>
              <a:ext uri="{28A0092B-C50C-407E-A947-70E740481C1C}">
                <a14:useLocalDpi xmlns:a14="http://schemas.microsoft.com/office/drawing/2010/main" val="0"/>
              </a:ext>
            </a:extLst>
          </a:blip>
          <a:srcRect l="20497" t="27706" r="5018" b="16709"/>
          <a:stretch/>
        </p:blipFill>
        <p:spPr>
          <a:xfrm>
            <a:off x="1588168" y="778628"/>
            <a:ext cx="8897744" cy="5123409"/>
          </a:xfrm>
          <a:prstGeom prst="rect">
            <a:avLst/>
          </a:prstGeom>
        </p:spPr>
      </p:pic>
    </p:spTree>
    <p:extLst>
      <p:ext uri="{BB962C8B-B14F-4D97-AF65-F5344CB8AC3E}">
        <p14:creationId xmlns:p14="http://schemas.microsoft.com/office/powerpoint/2010/main" val="136735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Kee Road Beginner's Night ML Presentation (Lucia Luchian) - PowerPoint"/>
          <p:cNvPicPr>
            <a:picLocks noChangeAspect="1"/>
          </p:cNvPicPr>
          <p:nvPr/>
        </p:nvPicPr>
        <p:blipFill rotWithShape="1">
          <a:blip r:embed="rId2">
            <a:extLst>
              <a:ext uri="{28A0092B-C50C-407E-A947-70E740481C1C}">
                <a14:useLocalDpi xmlns:a14="http://schemas.microsoft.com/office/drawing/2010/main" val="0"/>
              </a:ext>
            </a:extLst>
          </a:blip>
          <a:srcRect l="21229" t="27879" r="7957" b="17056"/>
          <a:stretch/>
        </p:blipFill>
        <p:spPr>
          <a:xfrm>
            <a:off x="1900051" y="985652"/>
            <a:ext cx="8288978" cy="4973388"/>
          </a:xfrm>
          <a:prstGeom prst="rect">
            <a:avLst/>
          </a:prstGeom>
        </p:spPr>
      </p:pic>
    </p:spTree>
    <p:extLst>
      <p:ext uri="{BB962C8B-B14F-4D97-AF65-F5344CB8AC3E}">
        <p14:creationId xmlns:p14="http://schemas.microsoft.com/office/powerpoint/2010/main" val="78321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Kee Road Beginner's Night ML Presentation (Lucia Luchian) - PowerPoint"/>
          <p:cNvPicPr>
            <a:picLocks noChangeAspect="1"/>
          </p:cNvPicPr>
          <p:nvPr/>
        </p:nvPicPr>
        <p:blipFill rotWithShape="1">
          <a:blip r:embed="rId2">
            <a:extLst>
              <a:ext uri="{28A0092B-C50C-407E-A947-70E740481C1C}">
                <a14:useLocalDpi xmlns:a14="http://schemas.microsoft.com/office/drawing/2010/main" val="0"/>
              </a:ext>
            </a:extLst>
          </a:blip>
          <a:srcRect l="20176" t="28072" r="5616" b="17343"/>
          <a:stretch/>
        </p:blipFill>
        <p:spPr>
          <a:xfrm>
            <a:off x="1935677" y="956125"/>
            <a:ext cx="8609612" cy="4886535"/>
          </a:xfrm>
          <a:prstGeom prst="rect">
            <a:avLst/>
          </a:prstGeom>
        </p:spPr>
      </p:pic>
    </p:spTree>
    <p:extLst>
      <p:ext uri="{BB962C8B-B14F-4D97-AF65-F5344CB8AC3E}">
        <p14:creationId xmlns:p14="http://schemas.microsoft.com/office/powerpoint/2010/main" val="1434757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056" y="804672"/>
            <a:ext cx="10509504" cy="5755422"/>
          </a:xfrm>
          <a:prstGeom prst="rect">
            <a:avLst/>
          </a:prstGeom>
          <a:noFill/>
        </p:spPr>
        <p:txBody>
          <a:bodyPr wrap="square" rtlCol="0">
            <a:spAutoFit/>
          </a:bodyPr>
          <a:lstStyle/>
          <a:p>
            <a:pPr algn="ctr"/>
            <a:r>
              <a:rPr lang="en-US" sz="3600" b="1" dirty="0" smtClean="0">
                <a:latin typeface="Garamond" panose="02020404030301010803" pitchFamily="18" charset="0"/>
              </a:rPr>
              <a:t>Attendance – Excused Absences</a:t>
            </a:r>
          </a:p>
          <a:p>
            <a:pPr marL="571500" indent="-571500" algn="ctr">
              <a:buFont typeface="Arial" panose="020B0604020202020204" pitchFamily="34" charset="0"/>
              <a:buChar char="•"/>
            </a:pPr>
            <a:endParaRPr lang="en-US" sz="3600" b="1" dirty="0">
              <a:latin typeface="Garamond" panose="02020404030301010803" pitchFamily="18" charset="0"/>
            </a:endParaRPr>
          </a:p>
          <a:p>
            <a:pPr marL="285750" lvl="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Per </a:t>
            </a:r>
            <a:r>
              <a:rPr lang="en-US" sz="2000" dirty="0">
                <a:latin typeface="Calibri" panose="020F0502020204030204" pitchFamily="34" charset="0"/>
                <a:cs typeface="Calibri" panose="020F0502020204030204" pitchFamily="34" charset="0"/>
              </a:rPr>
              <a:t>the CMS Student handbook, absences are only considered excused due to illness, medical appointments, death in the family, quarantine, court proceedings, approved educational opportunity (form 5123.21 must be completed </a:t>
            </a:r>
            <a:r>
              <a:rPr lang="en-US" sz="2000" b="1" dirty="0">
                <a:latin typeface="Calibri" panose="020F0502020204030204" pitchFamily="34" charset="0"/>
                <a:cs typeface="Calibri" panose="020F0502020204030204" pitchFamily="34" charset="0"/>
              </a:rPr>
              <a:t>PRIOR</a:t>
            </a:r>
            <a:r>
              <a:rPr lang="en-US" sz="2000" dirty="0">
                <a:latin typeface="Calibri" panose="020F0502020204030204" pitchFamily="34" charset="0"/>
                <a:cs typeface="Calibri" panose="020F0502020204030204" pitchFamily="34" charset="0"/>
              </a:rPr>
              <a:t> to absence) or religious observance. </a:t>
            </a: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McKee </a:t>
            </a:r>
            <a:r>
              <a:rPr lang="en-US" sz="2000" b="1" dirty="0">
                <a:latin typeface="Calibri" panose="020F0502020204030204" pitchFamily="34" charset="0"/>
                <a:cs typeface="Calibri" panose="020F0502020204030204" pitchFamily="34" charset="0"/>
              </a:rPr>
              <a:t>MUST</a:t>
            </a:r>
            <a:r>
              <a:rPr lang="en-US" sz="2000" dirty="0">
                <a:latin typeface="Calibri" panose="020F0502020204030204" pitchFamily="34" charset="0"/>
                <a:cs typeface="Calibri" panose="020F0502020204030204" pitchFamily="34" charset="0"/>
              </a:rPr>
              <a:t> receive a note for </a:t>
            </a:r>
            <a:r>
              <a:rPr lang="en-US" sz="2000" b="1" dirty="0">
                <a:latin typeface="Calibri" panose="020F0502020204030204" pitchFamily="34" charset="0"/>
                <a:cs typeface="Calibri" panose="020F0502020204030204" pitchFamily="34" charset="0"/>
              </a:rPr>
              <a:t>every day</a:t>
            </a:r>
            <a:r>
              <a:rPr lang="en-US" sz="2000" dirty="0">
                <a:latin typeface="Calibri" panose="020F0502020204030204" pitchFamily="34" charset="0"/>
                <a:cs typeface="Calibri" panose="020F0502020204030204" pitchFamily="34" charset="0"/>
              </a:rPr>
              <a:t> the child is absent to excuse the absence. ALL absences are </a:t>
            </a:r>
            <a:r>
              <a:rPr lang="en-US" sz="2000" b="1" dirty="0">
                <a:latin typeface="Calibri" panose="020F0502020204030204" pitchFamily="34" charset="0"/>
                <a:cs typeface="Calibri" panose="020F0502020204030204" pitchFamily="34" charset="0"/>
              </a:rPr>
              <a:t>UNEXCUSED</a:t>
            </a:r>
            <a:r>
              <a:rPr lang="en-US" sz="2000" dirty="0">
                <a:latin typeface="Calibri" panose="020F0502020204030204" pitchFamily="34" charset="0"/>
                <a:cs typeface="Calibri" panose="020F0502020204030204" pitchFamily="34" charset="0"/>
              </a:rPr>
              <a:t> until written documentation is received by the attendance secretary.</a:t>
            </a:r>
          </a:p>
          <a:p>
            <a:r>
              <a:rPr lang="en-US" sz="2000" dirty="0">
                <a:latin typeface="Calibri" panose="020F0502020204030204" pitchFamily="34" charset="0"/>
                <a:cs typeface="Calibri" panose="020F0502020204030204" pitchFamily="34" charset="0"/>
              </a:rPr>
              <a:t> </a:t>
            </a:r>
          </a:p>
          <a:p>
            <a:pPr marL="2857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Documentation can be an reporting an absence through the Mckee Road website – </a:t>
            </a:r>
            <a:r>
              <a:rPr lang="en-US" sz="2000" u="sng" dirty="0">
                <a:latin typeface="Calibri" panose="020F0502020204030204" pitchFamily="34" charset="0"/>
                <a:cs typeface="Calibri" panose="020F0502020204030204" pitchFamily="34" charset="0"/>
                <a:hlinkClick r:id="rId2"/>
              </a:rPr>
              <a:t>www.cmsk12.org/mckeeroades</a:t>
            </a:r>
            <a:r>
              <a:rPr lang="en-US" sz="2000" dirty="0">
                <a:latin typeface="Calibri" panose="020F0502020204030204" pitchFamily="34" charset="0"/>
                <a:cs typeface="Calibri" panose="020F0502020204030204" pitchFamily="34" charset="0"/>
              </a:rPr>
              <a:t> </a:t>
            </a:r>
            <a:r>
              <a:rPr lang="en-US" sz="2000" b="1" i="1" u="sng" dirty="0">
                <a:latin typeface="Calibri" panose="020F0502020204030204" pitchFamily="34" charset="0"/>
                <a:cs typeface="Calibri" panose="020F0502020204030204" pitchFamily="34" charset="0"/>
              </a:rPr>
              <a:t>OR</a:t>
            </a:r>
            <a:r>
              <a:rPr lang="en-US" sz="2000" b="1"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 email to the attendance secretary at </a:t>
            </a:r>
            <a:r>
              <a:rPr lang="en-US" sz="2000" u="sng" dirty="0">
                <a:latin typeface="Calibri" panose="020F0502020204030204" pitchFamily="34" charset="0"/>
                <a:cs typeface="Calibri" panose="020F0502020204030204" pitchFamily="34" charset="0"/>
                <a:hlinkClick r:id="rId3"/>
              </a:rPr>
              <a:t>laurene.simmons@cms.k12.nc.us</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ONLY </a:t>
            </a:r>
            <a:r>
              <a:rPr lang="en-US" sz="2000" b="1" u="sng" dirty="0">
                <a:latin typeface="Calibri" panose="020F0502020204030204" pitchFamily="34" charset="0"/>
                <a:cs typeface="Calibri" panose="020F0502020204030204" pitchFamily="34" charset="0"/>
              </a:rPr>
              <a:t>10</a:t>
            </a:r>
            <a:r>
              <a:rPr lang="en-US" sz="2000" b="1" dirty="0">
                <a:latin typeface="Calibri" panose="020F0502020204030204" pitchFamily="34" charset="0"/>
                <a:cs typeface="Calibri" panose="020F0502020204030204" pitchFamily="34" charset="0"/>
              </a:rPr>
              <a:t> PARENT NOTES FOR ILLNESS WILL BE ACCEPTED PER </a:t>
            </a:r>
            <a:r>
              <a:rPr lang="en-US" sz="2000" b="1" dirty="0" smtClean="0">
                <a:latin typeface="Calibri" panose="020F0502020204030204" pitchFamily="34" charset="0"/>
                <a:cs typeface="Calibri" panose="020F0502020204030204" pitchFamily="34" charset="0"/>
              </a:rPr>
              <a:t>YEAR.</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After </a:t>
            </a:r>
            <a:r>
              <a:rPr lang="en-US" sz="2000" dirty="0">
                <a:latin typeface="Calibri" panose="020F0502020204030204" pitchFamily="34" charset="0"/>
                <a:cs typeface="Calibri" panose="020F0502020204030204" pitchFamily="34" charset="0"/>
              </a:rPr>
              <a:t>10 Parent Notes, only a doctor’s/dentist’s note can excuse an absence/tardy.</a:t>
            </a:r>
          </a:p>
          <a:p>
            <a:endParaRPr lang="en-US" sz="3600" b="1" dirty="0">
              <a:latin typeface="Garamond" panose="02020404030301010803" pitchFamily="18" charset="0"/>
            </a:endParaRPr>
          </a:p>
        </p:txBody>
      </p:sp>
    </p:spTree>
    <p:extLst>
      <p:ext uri="{BB962C8B-B14F-4D97-AF65-F5344CB8AC3E}">
        <p14:creationId xmlns:p14="http://schemas.microsoft.com/office/powerpoint/2010/main" val="417712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056" y="804672"/>
            <a:ext cx="10509504" cy="5693866"/>
          </a:xfrm>
          <a:prstGeom prst="rect">
            <a:avLst/>
          </a:prstGeom>
          <a:noFill/>
        </p:spPr>
        <p:txBody>
          <a:bodyPr wrap="square" rtlCol="0">
            <a:spAutoFit/>
          </a:bodyPr>
          <a:lstStyle/>
          <a:p>
            <a:pPr algn="ctr"/>
            <a:r>
              <a:rPr lang="en-US" sz="3600" b="1" dirty="0" smtClean="0">
                <a:latin typeface="Garamond" panose="02020404030301010803" pitchFamily="18" charset="0"/>
              </a:rPr>
              <a:t>Attendance – Unexcused Absences</a:t>
            </a:r>
          </a:p>
          <a:p>
            <a:pPr algn="ctr"/>
            <a:endParaRPr lang="en-US" sz="3600" b="1" dirty="0" smtClean="0">
              <a:latin typeface="Garamond" panose="02020404030301010803" pitchFamily="18" charset="0"/>
            </a:endParaRPr>
          </a:p>
          <a:p>
            <a:pPr marL="571500" indent="-571500" algn="ctr">
              <a:buFont typeface="Arial" panose="020B0604020202020204" pitchFamily="34" charset="0"/>
              <a:buChar char="•"/>
            </a:pPr>
            <a:endParaRPr lang="en-US" sz="1600" b="1" dirty="0">
              <a:latin typeface="Garamond" panose="02020404030301010803" pitchFamily="18"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Per the CMS Student Parent Handbook, traffic, oversleeping, leisure travel/family vacations, </a:t>
            </a:r>
            <a:r>
              <a:rPr lang="en-US" sz="2000" smtClean="0">
                <a:latin typeface="Calibri" panose="020F0502020204030204" pitchFamily="34" charset="0"/>
                <a:cs typeface="Calibri" panose="020F0502020204030204" pitchFamily="34" charset="0"/>
              </a:rPr>
              <a:t>family emergencies, </a:t>
            </a:r>
            <a:r>
              <a:rPr lang="en-US" sz="2000" dirty="0" smtClean="0">
                <a:latin typeface="Calibri" panose="020F0502020204030204" pitchFamily="34" charset="0"/>
                <a:cs typeface="Calibri" panose="020F0502020204030204" pitchFamily="34" charset="0"/>
              </a:rPr>
              <a:t>car </a:t>
            </a:r>
            <a:r>
              <a:rPr lang="en-US" sz="2000" dirty="0">
                <a:latin typeface="Calibri" panose="020F0502020204030204" pitchFamily="34" charset="0"/>
                <a:cs typeface="Calibri" panose="020F0502020204030204" pitchFamily="34" charset="0"/>
              </a:rPr>
              <a:t>trouble, bad weather, etc. are unexcused absences</a:t>
            </a:r>
            <a:r>
              <a:rPr lang="en-US" sz="2000"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Only the principal/attendance secretary can approve absences</a:t>
            </a:r>
            <a:r>
              <a:rPr lang="en-US" sz="2000"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Letters will be sent to parents at the 3, 6, and 10 day marks of unexcused absences</a:t>
            </a:r>
            <a:r>
              <a:rPr lang="en-US" sz="2000"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Under NC truancy laws, the parent of any child with more than 10 unexcused absences may be prosecuted</a:t>
            </a:r>
            <a:r>
              <a:rPr lang="en-US" sz="2000"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Please see the Student Parent Handbook at </a:t>
            </a:r>
            <a:r>
              <a:rPr lang="en-US" sz="2000" u="sng" dirty="0">
                <a:latin typeface="Calibri" panose="020F0502020204030204" pitchFamily="34" charset="0"/>
                <a:cs typeface="Calibri" panose="020F0502020204030204" pitchFamily="34" charset="0"/>
                <a:hlinkClick r:id="rId2"/>
              </a:rPr>
              <a:t>https://www.cmsk12.org</a:t>
            </a:r>
            <a:r>
              <a:rPr lang="en-US" sz="2000" dirty="0">
                <a:latin typeface="Calibri" panose="020F0502020204030204" pitchFamily="34" charset="0"/>
                <a:cs typeface="Calibri" panose="020F0502020204030204" pitchFamily="34" charset="0"/>
              </a:rPr>
              <a:t> for full clarification</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endParaRPr lang="en-US" sz="3600" b="1" dirty="0">
              <a:latin typeface="Garamond" panose="02020404030301010803" pitchFamily="18" charset="0"/>
            </a:endParaRPr>
          </a:p>
        </p:txBody>
      </p:sp>
    </p:spTree>
    <p:extLst>
      <p:ext uri="{BB962C8B-B14F-4D97-AF65-F5344CB8AC3E}">
        <p14:creationId xmlns:p14="http://schemas.microsoft.com/office/powerpoint/2010/main" val="153123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248" y="950976"/>
            <a:ext cx="10509504" cy="5139869"/>
          </a:xfrm>
          <a:prstGeom prst="rect">
            <a:avLst/>
          </a:prstGeom>
          <a:noFill/>
        </p:spPr>
        <p:txBody>
          <a:bodyPr wrap="square" rtlCol="0">
            <a:spAutoFit/>
          </a:bodyPr>
          <a:lstStyle/>
          <a:p>
            <a:pPr algn="ctr"/>
            <a:r>
              <a:rPr lang="en-US" sz="3600" b="1" dirty="0" smtClean="0">
                <a:latin typeface="Garamond" panose="02020404030301010803" pitchFamily="18" charset="0"/>
              </a:rPr>
              <a:t>Tardy/Early Dismissals</a:t>
            </a:r>
          </a:p>
          <a:p>
            <a:pPr algn="ctr"/>
            <a:endParaRPr lang="en-US" sz="3600" b="1" dirty="0" smtClean="0">
              <a:latin typeface="Garamond" panose="02020404030301010803" pitchFamily="18" charset="0"/>
            </a:endParaRPr>
          </a:p>
          <a:p>
            <a:pPr marL="571500" indent="-571500" algn="ctr">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Drop off begins at 7:15, and the 7:45 start bell (aka tardy bell) rings at 7:45</a:t>
            </a:r>
            <a:r>
              <a:rPr lang="en-US" sz="2000"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Students must be in class a MINIMUM of 210 minutes to count as present for the day. </a:t>
            </a:r>
            <a:endParaRPr lang="en-US" sz="2000" dirty="0" smtClean="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EARLY DISMISSAL ENDS AT 2:00 SHARP. AFTERWARDS FAMILIES </a:t>
            </a:r>
            <a:r>
              <a:rPr lang="en-US" sz="2000" b="1" dirty="0" smtClean="0">
                <a:latin typeface="Calibri" panose="020F0502020204030204" pitchFamily="34" charset="0"/>
                <a:cs typeface="Calibri" panose="020F0502020204030204" pitchFamily="34" charset="0"/>
              </a:rPr>
              <a:t>WILL </a:t>
            </a:r>
            <a:r>
              <a:rPr lang="en-US" sz="2000" b="1" dirty="0">
                <a:latin typeface="Calibri" panose="020F0502020204030204" pitchFamily="34" charset="0"/>
                <a:cs typeface="Calibri" panose="020F0502020204030204" pitchFamily="34" charset="0"/>
              </a:rPr>
              <a:t>BE DIRECTED TO THE CAR LINE</a:t>
            </a:r>
            <a:r>
              <a:rPr lang="en-US" sz="2000" b="1"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b="1" u="sng" dirty="0">
                <a:latin typeface="Calibri" panose="020F0502020204030204" pitchFamily="34" charset="0"/>
                <a:cs typeface="Calibri" panose="020F0502020204030204" pitchFamily="34" charset="0"/>
              </a:rPr>
              <a:t>ALL</a:t>
            </a:r>
            <a:r>
              <a:rPr lang="en-US" sz="2000" dirty="0">
                <a:latin typeface="Calibri" panose="020F0502020204030204" pitchFamily="34" charset="0"/>
                <a:cs typeface="Calibri" panose="020F0502020204030204" pitchFamily="34" charset="0"/>
              </a:rPr>
              <a:t> tardy check in’s/out’s that note “appointment” for the reason MUST submit a doctor/dentist note to be excused</a:t>
            </a:r>
            <a:r>
              <a:rPr lang="en-US" dirty="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endParaRPr lang="en-US" sz="3600" b="1" dirty="0">
              <a:latin typeface="Garamond" panose="02020404030301010803" pitchFamily="18" charset="0"/>
            </a:endParaRPr>
          </a:p>
        </p:txBody>
      </p:sp>
    </p:spTree>
    <p:extLst>
      <p:ext uri="{BB962C8B-B14F-4D97-AF65-F5344CB8AC3E}">
        <p14:creationId xmlns:p14="http://schemas.microsoft.com/office/powerpoint/2010/main" val="348220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idx="4294967295"/>
          </p:nvPr>
        </p:nvSpPr>
        <p:spPr>
          <a:xfrm>
            <a:off x="1320800" y="651075"/>
            <a:ext cx="9601200" cy="103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Staggered Entry in August</a:t>
            </a:r>
            <a:endParaRPr sz="4400" cap="none" dirty="0">
              <a:solidFill>
                <a:srgbClr val="262626"/>
              </a:solidFill>
              <a:latin typeface="Garamond"/>
              <a:ea typeface="Garamond"/>
              <a:cs typeface="Garamond"/>
              <a:sym typeface="Garamond"/>
            </a:endParaRPr>
          </a:p>
        </p:txBody>
      </p:sp>
      <p:sp>
        <p:nvSpPr>
          <p:cNvPr id="190" name="Google Shape;190;p23"/>
          <p:cNvSpPr txBox="1"/>
          <p:nvPr/>
        </p:nvSpPr>
        <p:spPr>
          <a:xfrm>
            <a:off x="1373979" y="1992977"/>
            <a:ext cx="9601196" cy="4524315"/>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latin typeface="Garamond"/>
                <a:ea typeface="Garamond"/>
                <a:cs typeface="Garamond"/>
                <a:sym typeface="Garamond"/>
              </a:rPr>
              <a:t>Kindergarten Students will follow a staggered entry schedule beginning with the first day of school </a:t>
            </a:r>
            <a:r>
              <a:rPr lang="en-US" sz="3200" dirty="0" smtClean="0">
                <a:solidFill>
                  <a:schemeClr val="dk1"/>
                </a:solidFill>
                <a:latin typeface="Garamond"/>
                <a:ea typeface="Garamond"/>
                <a:cs typeface="Garamond"/>
                <a:sym typeface="Garamond"/>
              </a:rPr>
              <a:t>on Monday, August 28</a:t>
            </a:r>
            <a:r>
              <a:rPr lang="en-US" sz="3200" baseline="30000" dirty="0" smtClean="0">
                <a:solidFill>
                  <a:schemeClr val="dk1"/>
                </a:solidFill>
                <a:latin typeface="Garamond"/>
                <a:ea typeface="Garamond"/>
                <a:cs typeface="Garamond"/>
                <a:sym typeface="Garamond"/>
              </a:rPr>
              <a:t>th</a:t>
            </a:r>
            <a:r>
              <a:rPr lang="en-US" sz="3200" dirty="0" smtClean="0">
                <a:solidFill>
                  <a:schemeClr val="dk1"/>
                </a:solidFill>
                <a:latin typeface="Garamond"/>
                <a:ea typeface="Garamond"/>
                <a:cs typeface="Garamond"/>
                <a:sym typeface="Garamond"/>
              </a:rPr>
              <a:t>. Kindergarten </a:t>
            </a:r>
            <a:r>
              <a:rPr lang="en-US" sz="3200" dirty="0">
                <a:solidFill>
                  <a:schemeClr val="dk1"/>
                </a:solidFill>
                <a:latin typeface="Garamond"/>
                <a:ea typeface="Garamond"/>
                <a:cs typeface="Garamond"/>
                <a:sym typeface="Garamond"/>
              </a:rPr>
              <a:t>students will report to school only one day during the first </a:t>
            </a:r>
            <a:r>
              <a:rPr lang="en-US" sz="3200" dirty="0" smtClean="0">
                <a:solidFill>
                  <a:schemeClr val="dk1"/>
                </a:solidFill>
                <a:latin typeface="Garamond"/>
                <a:ea typeface="Garamond"/>
                <a:cs typeface="Garamond"/>
                <a:sym typeface="Garamond"/>
              </a:rPr>
              <a:t>week </a:t>
            </a:r>
            <a:r>
              <a:rPr lang="en-US" sz="3200" dirty="0">
                <a:solidFill>
                  <a:schemeClr val="dk1"/>
                </a:solidFill>
                <a:latin typeface="Garamond"/>
                <a:ea typeface="Garamond"/>
                <a:cs typeface="Garamond"/>
                <a:sym typeface="Garamond"/>
              </a:rPr>
              <a:t>of school. </a:t>
            </a:r>
            <a:endParaRPr lang="en-US" sz="3200" dirty="0" smtClean="0">
              <a:solidFill>
                <a:schemeClr val="dk1"/>
              </a:solidFill>
              <a:latin typeface="Garamond"/>
              <a:ea typeface="Garamond"/>
              <a:cs typeface="Garamond"/>
              <a:sym typeface="Garamond"/>
            </a:endParaRPr>
          </a:p>
          <a:p>
            <a:endParaRPr lang="en-US" sz="3200" dirty="0">
              <a:solidFill>
                <a:schemeClr val="dk1"/>
              </a:solidFill>
              <a:latin typeface="Garamond"/>
              <a:ea typeface="Garamond"/>
              <a:cs typeface="Garamond"/>
              <a:sym typeface="Garamond"/>
            </a:endParaRPr>
          </a:p>
          <a:p>
            <a:r>
              <a:rPr lang="en-US" sz="3200" dirty="0" smtClean="0">
                <a:solidFill>
                  <a:schemeClr val="dk1"/>
                </a:solidFill>
                <a:latin typeface="Garamond"/>
                <a:ea typeface="Garamond"/>
                <a:cs typeface="Garamond"/>
                <a:sym typeface="Garamond"/>
              </a:rPr>
              <a:t>Kindergarten </a:t>
            </a:r>
            <a:r>
              <a:rPr lang="en-US" sz="3200" dirty="0">
                <a:solidFill>
                  <a:schemeClr val="dk1"/>
                </a:solidFill>
                <a:latin typeface="Garamond"/>
                <a:ea typeface="Garamond"/>
                <a:cs typeface="Garamond"/>
                <a:sym typeface="Garamond"/>
              </a:rPr>
              <a:t>students will report to school using the following schedule:</a:t>
            </a:r>
            <a:endParaRPr sz="3200" dirty="0">
              <a:solidFill>
                <a:schemeClr val="dk1"/>
              </a:solidFill>
              <a:latin typeface="Garamond"/>
              <a:ea typeface="Garamond"/>
              <a:cs typeface="Garamond"/>
              <a:sym typeface="Garamond"/>
            </a:endParaRPr>
          </a:p>
        </p:txBody>
      </p:sp>
      <p:sp>
        <p:nvSpPr>
          <p:cNvPr id="191" name="Google Shape;191;p23"/>
          <p:cNvSpPr/>
          <p:nvPr/>
        </p:nvSpPr>
        <p:spPr>
          <a:xfrm>
            <a:off x="901479" y="34717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92" name="Google Shape;192;p23"/>
          <p:cNvSpPr/>
          <p:nvPr/>
        </p:nvSpPr>
        <p:spPr>
          <a:xfrm>
            <a:off x="339272" y="1159422"/>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10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2" end="2"/>
                                            </p:txEl>
                                          </p:spTgt>
                                        </p:tgtEl>
                                        <p:attrNameLst>
                                          <p:attrName>style.visibility</p:attrName>
                                        </p:attrNameLst>
                                      </p:cBhvr>
                                      <p:to>
                                        <p:strVal val="visible"/>
                                      </p:to>
                                    </p:set>
                                    <p:animEffect transition="in" filter="fade">
                                      <p:cBhvr>
                                        <p:cTn id="12" dur="1000"/>
                                        <p:tgtEl>
                                          <p:spTgt spid="1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802" y="997868"/>
            <a:ext cx="10509504" cy="4893647"/>
          </a:xfrm>
          <a:prstGeom prst="rect">
            <a:avLst/>
          </a:prstGeom>
          <a:noFill/>
        </p:spPr>
        <p:txBody>
          <a:bodyPr wrap="square" rtlCol="0">
            <a:spAutoFit/>
          </a:bodyPr>
          <a:lstStyle/>
          <a:p>
            <a:pPr algn="ctr"/>
            <a:r>
              <a:rPr lang="en-US" sz="3600" b="1" dirty="0" smtClean="0">
                <a:latin typeface="Garamond" panose="02020404030301010803" pitchFamily="18" charset="0"/>
              </a:rPr>
              <a:t>Transportation - Bus</a:t>
            </a:r>
            <a:endParaRPr lang="en-US" sz="3600" b="1" dirty="0" smtClean="0">
              <a:latin typeface="Garamond" panose="02020404030301010803" pitchFamily="18" charset="0"/>
            </a:endParaRPr>
          </a:p>
          <a:p>
            <a:pPr algn="ctr"/>
            <a:endParaRPr lang="en-US" sz="3600" b="1" dirty="0" smtClean="0">
              <a:latin typeface="Garamond" panose="02020404030301010803" pitchFamily="18" charset="0"/>
            </a:endParaRPr>
          </a:p>
          <a:p>
            <a:pPr marL="571500" indent="-571500" algn="ctr">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CMS Transportation assigns buses and develops routes on an annual basis. Transportation communicates bus assignments to McKee at the start of the year.</a:t>
            </a:r>
          </a:p>
          <a:p>
            <a:pPr marL="285750" lvl="0" indent="-285750">
              <a:buFont typeface="Arial" panose="020B0604020202020204" pitchFamily="34" charset="0"/>
              <a:buChar char="•"/>
            </a:pPr>
            <a:endParaRPr lang="en-US" sz="2000" dirty="0">
              <a:latin typeface="Garamond" panose="02020404030301010803" pitchFamily="18"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A bus stop can be requested at any time of year, but to guarantee your child has a bus on the first day of school, </a:t>
            </a:r>
            <a:r>
              <a:rPr lang="en-US" sz="2000" b="1" dirty="0" smtClean="0">
                <a:latin typeface="Garamond" panose="02020404030301010803" pitchFamily="18" charset="0"/>
                <a:cs typeface="Calibri" panose="020F0502020204030204" pitchFamily="34" charset="0"/>
              </a:rPr>
              <a:t>you must complete the transportation “Intent to Ride” survey May 21</a:t>
            </a:r>
            <a:r>
              <a:rPr lang="en-US" sz="2000" b="1" baseline="30000" dirty="0" smtClean="0">
                <a:latin typeface="Garamond" panose="02020404030301010803" pitchFamily="18" charset="0"/>
                <a:cs typeface="Calibri" panose="020F0502020204030204" pitchFamily="34" charset="0"/>
              </a:rPr>
              <a:t>st</a:t>
            </a:r>
            <a:r>
              <a:rPr lang="en-US" sz="2000" b="1" dirty="0">
                <a:latin typeface="Garamond" panose="02020404030301010803" pitchFamily="18" charset="0"/>
                <a:cs typeface="Calibri" panose="020F0502020204030204" pitchFamily="34" charset="0"/>
              </a:rPr>
              <a:t>: </a:t>
            </a:r>
            <a:r>
              <a:rPr lang="en-US" sz="2000" b="1" dirty="0">
                <a:latin typeface="Garamond" panose="02020404030301010803" pitchFamily="18" charset="0"/>
                <a:cs typeface="Calibri" panose="020F0502020204030204" pitchFamily="34" charset="0"/>
                <a:hlinkClick r:id="rId2"/>
              </a:rPr>
              <a:t>https://</a:t>
            </a:r>
            <a:r>
              <a:rPr lang="en-US" sz="2000" b="1" dirty="0" smtClean="0">
                <a:latin typeface="Garamond" panose="02020404030301010803" pitchFamily="18" charset="0"/>
                <a:cs typeface="Calibri" panose="020F0502020204030204" pitchFamily="34" charset="0"/>
                <a:hlinkClick r:id="rId2"/>
              </a:rPr>
              <a:t>wearecms.iad1.qualtrics.com/jfe/form/SV_cCig61mfSyNEJkG</a:t>
            </a:r>
            <a:r>
              <a:rPr lang="en-US" sz="2000" b="1" dirty="0" smtClean="0">
                <a:latin typeface="Garamond" panose="02020404030301010803" pitchFamily="18" charset="0"/>
                <a:cs typeface="Calibri" panose="020F0502020204030204" pitchFamily="34" charset="0"/>
              </a:rPr>
              <a:t> </a:t>
            </a:r>
          </a:p>
          <a:p>
            <a:pPr marL="285750" lvl="0" indent="-285750">
              <a:buFont typeface="Arial" panose="020B0604020202020204" pitchFamily="34" charset="0"/>
              <a:buChar char="•"/>
            </a:pPr>
            <a:endParaRPr lang="en-US" sz="2000" b="1" dirty="0">
              <a:latin typeface="Garamond" panose="02020404030301010803" pitchFamily="18"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Bus Drivers have rosters for each stop and will only allow assigned children onto the bus.</a:t>
            </a:r>
          </a:p>
          <a:p>
            <a:pPr marL="285750" lvl="0" indent="-285750">
              <a:buFont typeface="Arial" panose="020B0604020202020204" pitchFamily="34" charset="0"/>
              <a:buChar char="•"/>
            </a:pPr>
            <a:endParaRPr lang="en-US" sz="2000" dirty="0">
              <a:latin typeface="Garamond" panose="02020404030301010803" pitchFamily="18"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The district does use the “Here Comes the Bus” app to update parents about the location of the bus along the route.</a:t>
            </a:r>
            <a:endParaRPr lang="en-US" sz="3600" b="1" dirty="0">
              <a:latin typeface="Garamond" panose="02020404030301010803" pitchFamily="18" charset="0"/>
            </a:endParaRPr>
          </a:p>
        </p:txBody>
      </p:sp>
    </p:spTree>
    <p:extLst>
      <p:ext uri="{BB962C8B-B14F-4D97-AF65-F5344CB8AC3E}">
        <p14:creationId xmlns:p14="http://schemas.microsoft.com/office/powerpoint/2010/main" val="195179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802" y="997868"/>
            <a:ext cx="10509504" cy="4893647"/>
          </a:xfrm>
          <a:prstGeom prst="rect">
            <a:avLst/>
          </a:prstGeom>
          <a:noFill/>
        </p:spPr>
        <p:txBody>
          <a:bodyPr wrap="square" rtlCol="0">
            <a:spAutoFit/>
          </a:bodyPr>
          <a:lstStyle/>
          <a:p>
            <a:pPr algn="ctr"/>
            <a:r>
              <a:rPr lang="en-US" sz="3600" b="1" dirty="0" smtClean="0">
                <a:latin typeface="Garamond" panose="02020404030301010803" pitchFamily="18" charset="0"/>
              </a:rPr>
              <a:t>Transportation – Car Line</a:t>
            </a:r>
            <a:endParaRPr lang="en-US" sz="3600" b="1" dirty="0" smtClean="0">
              <a:latin typeface="Garamond" panose="02020404030301010803" pitchFamily="18" charset="0"/>
            </a:endParaRPr>
          </a:p>
          <a:p>
            <a:pPr algn="ctr"/>
            <a:endParaRPr lang="en-US" sz="3600" b="1" dirty="0" smtClean="0">
              <a:latin typeface="Garamond" panose="02020404030301010803" pitchFamily="18" charset="0"/>
            </a:endParaRPr>
          </a:p>
          <a:p>
            <a:pPr marL="571500" indent="-571500" algn="ctr">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McKee does hav</a:t>
            </a:r>
            <a:r>
              <a:rPr lang="en-US" sz="2000" dirty="0" smtClean="0">
                <a:latin typeface="Garamond" panose="02020404030301010803" pitchFamily="18" charset="0"/>
                <a:cs typeface="Calibri" panose="020F0502020204030204" pitchFamily="34" charset="0"/>
              </a:rPr>
              <a:t>e a car pool line for morning drop off and afternoon pick up.</a:t>
            </a:r>
          </a:p>
          <a:p>
            <a:pPr lvl="0"/>
            <a:endParaRPr lang="en-US" sz="2000" b="1" dirty="0" smtClean="0">
              <a:latin typeface="Garamond" panose="02020404030301010803" pitchFamily="18"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If you plan on using the afternoon car line at ANY time during the year, you will need to pick up a car tag during </a:t>
            </a:r>
            <a:r>
              <a:rPr lang="en-US" sz="2000" b="1" dirty="0" smtClean="0">
                <a:latin typeface="Garamond" panose="02020404030301010803" pitchFamily="18" charset="0"/>
                <a:cs typeface="Calibri" panose="020F0502020204030204" pitchFamily="34" charset="0"/>
              </a:rPr>
              <a:t>open house in August</a:t>
            </a:r>
            <a:r>
              <a:rPr lang="en-US" sz="2000" dirty="0" smtClean="0">
                <a:latin typeface="Garamond" panose="02020404030301010803" pitchFamily="18" charset="0"/>
                <a:cs typeface="Calibri" panose="020F0502020204030204" pitchFamily="34" charset="0"/>
              </a:rPr>
              <a:t>. The car tag has a unique number to your family.</a:t>
            </a:r>
          </a:p>
          <a:p>
            <a:pPr marL="285750" lvl="0" indent="-285750">
              <a:buFont typeface="Arial" panose="020B0604020202020204" pitchFamily="34" charset="0"/>
              <a:buChar char="•"/>
            </a:pPr>
            <a:endParaRPr lang="en-US" sz="2000" dirty="0">
              <a:latin typeface="Garamond" panose="02020404030301010803" pitchFamily="18"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Our school uses software to enter the numbers, which then alerts the student’s teacher that it is their turn to dismiss. Our Kindergarteners wait safely in the front hall with a TA’s or office staff to ensure they are ready to go, do not get lost, and are safely monitored. </a:t>
            </a:r>
          </a:p>
          <a:p>
            <a:pPr marL="285750" lvl="0" indent="-285750">
              <a:buFont typeface="Arial" panose="020B0604020202020204" pitchFamily="34" charset="0"/>
              <a:buChar char="•"/>
            </a:pPr>
            <a:endParaRPr lang="en-US" sz="2000" dirty="0">
              <a:latin typeface="Garamond" panose="02020404030301010803" pitchFamily="18" charset="0"/>
              <a:cs typeface="Calibri" panose="020F0502020204030204" pitchFamily="34" charset="0"/>
            </a:endParaRPr>
          </a:p>
          <a:p>
            <a:pPr marL="285750" lvl="0" indent="-285750">
              <a:buFont typeface="Arial" panose="020B0604020202020204" pitchFamily="34" charset="0"/>
              <a:buChar char="•"/>
            </a:pPr>
            <a:r>
              <a:rPr lang="en-US" sz="2000" dirty="0" smtClean="0">
                <a:latin typeface="Garamond" panose="02020404030301010803" pitchFamily="18" charset="0"/>
                <a:cs typeface="Calibri" panose="020F0502020204030204" pitchFamily="34" charset="0"/>
              </a:rPr>
              <a:t>If you need to make any changes to transportation, please make sure to contact that school and front office at </a:t>
            </a:r>
            <a:r>
              <a:rPr lang="en-US" sz="2000" dirty="0" smtClean="0">
                <a:latin typeface="Garamond" panose="02020404030301010803" pitchFamily="18" charset="0"/>
                <a:cs typeface="Calibri" panose="020F0502020204030204" pitchFamily="34" charset="0"/>
                <a:hlinkClick r:id="rId2"/>
              </a:rPr>
              <a:t>laurene.simmons@cms.k12.nc.us</a:t>
            </a:r>
            <a:r>
              <a:rPr lang="en-US" sz="2000" dirty="0" smtClean="0">
                <a:latin typeface="Garamond" panose="02020404030301010803" pitchFamily="18" charset="0"/>
                <a:cs typeface="Calibri" panose="020F0502020204030204" pitchFamily="34" charset="0"/>
              </a:rPr>
              <a:t> before 1 o’clock.</a:t>
            </a:r>
          </a:p>
        </p:txBody>
      </p:sp>
    </p:spTree>
    <p:extLst>
      <p:ext uri="{BB962C8B-B14F-4D97-AF65-F5344CB8AC3E}">
        <p14:creationId xmlns:p14="http://schemas.microsoft.com/office/powerpoint/2010/main" val="303613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p:nvPr/>
        </p:nvSpPr>
        <p:spPr>
          <a:xfrm>
            <a:off x="966558" y="875298"/>
            <a:ext cx="10269421" cy="51096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dirty="0">
              <a:solidFill>
                <a:srgbClr val="000000"/>
              </a:solidFill>
              <a:latin typeface="Comic Sans MS"/>
              <a:ea typeface="Comic Sans MS"/>
              <a:cs typeface="Comic Sans MS"/>
              <a:sym typeface="Comic Sans MS"/>
            </a:endParaRPr>
          </a:p>
          <a:p>
            <a:r>
              <a:rPr lang="en-US" sz="1600" dirty="0">
                <a:latin typeface="Comic Sans MS"/>
                <a:ea typeface="Comic Sans MS"/>
                <a:cs typeface="Comic Sans MS"/>
                <a:sym typeface="Comic Sans MS"/>
              </a:rPr>
              <a:t> </a:t>
            </a:r>
            <a:r>
              <a:rPr lang="en-US" sz="2800" b="1" dirty="0">
                <a:solidFill>
                  <a:srgbClr val="000000"/>
                </a:solidFill>
                <a:latin typeface="Comic Sans MS"/>
                <a:ea typeface="Comic Sans MS"/>
                <a:cs typeface="Comic Sans MS"/>
                <a:sym typeface="Comic Sans MS"/>
              </a:rPr>
              <a:t>TYPICAL KINDERGARTEN DAY</a:t>
            </a:r>
            <a:r>
              <a:rPr lang="en-US" sz="2800" dirty="0">
                <a:solidFill>
                  <a:srgbClr val="000000"/>
                </a:solidFill>
                <a:latin typeface="Comic Sans MS"/>
                <a:ea typeface="Comic Sans MS"/>
                <a:cs typeface="Comic Sans MS"/>
                <a:sym typeface="Comic Sans MS"/>
              </a:rPr>
              <a:t>	</a:t>
            </a:r>
            <a:endParaRPr dirty="0"/>
          </a:p>
          <a:p>
            <a:pPr marL="0" marR="0" lvl="0" indent="0" algn="l" rtl="0">
              <a:spcBef>
                <a:spcPts val="0"/>
              </a:spcBef>
              <a:spcAft>
                <a:spcPts val="0"/>
              </a:spcAft>
              <a:buNone/>
            </a:pPr>
            <a:r>
              <a:rPr lang="en-US" sz="2800" dirty="0">
                <a:solidFill>
                  <a:srgbClr val="000000"/>
                </a:solidFill>
                <a:latin typeface="Comic Sans MS"/>
                <a:ea typeface="Comic Sans MS"/>
                <a:cs typeface="Comic Sans MS"/>
                <a:sym typeface="Comic Sans MS"/>
              </a:rPr>
              <a:t>	</a:t>
            </a:r>
            <a:endParaRPr dirty="0"/>
          </a:p>
          <a:p>
            <a:r>
              <a:rPr lang="en-US" sz="2400" b="1" dirty="0">
                <a:solidFill>
                  <a:srgbClr val="000000"/>
                </a:solidFill>
                <a:latin typeface="Comic Sans MS"/>
                <a:ea typeface="Comic Sans MS"/>
                <a:cs typeface="Comic Sans MS"/>
                <a:sym typeface="Comic Sans MS"/>
              </a:rPr>
              <a:t>7:15-8:00</a:t>
            </a:r>
            <a:r>
              <a:rPr lang="en-US" sz="2400" dirty="0">
                <a:solidFill>
                  <a:srgbClr val="000000"/>
                </a:solidFill>
                <a:latin typeface="Comic Sans MS"/>
                <a:ea typeface="Comic Sans MS"/>
                <a:cs typeface="Comic Sans MS"/>
                <a:sym typeface="Comic Sans MS"/>
              </a:rPr>
              <a:t>	</a:t>
            </a:r>
            <a:r>
              <a:rPr lang="en-US" sz="2400" dirty="0">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Morning Work, Arrival, WMKE, Calendar</a:t>
            </a:r>
            <a:endParaRPr dirty="0" smtClean="0"/>
          </a:p>
          <a:p>
            <a:r>
              <a:rPr lang="en-US" sz="2400" b="1" dirty="0" smtClean="0">
                <a:solidFill>
                  <a:srgbClr val="000000"/>
                </a:solidFill>
                <a:latin typeface="Comic Sans MS"/>
                <a:ea typeface="Comic Sans MS"/>
                <a:cs typeface="Comic Sans MS"/>
                <a:sym typeface="Comic Sans MS"/>
              </a:rPr>
              <a:t>8:00-8:30</a:t>
            </a:r>
            <a:r>
              <a:rPr lang="en-US" sz="2400" dirty="0" smtClean="0">
                <a:solidFill>
                  <a:srgbClr val="000000"/>
                </a:solidFill>
                <a:latin typeface="Comic Sans MS"/>
                <a:ea typeface="Comic Sans MS"/>
                <a:cs typeface="Comic Sans MS"/>
                <a:sym typeface="Comic Sans MS"/>
              </a:rPr>
              <a:t>	</a:t>
            </a:r>
            <a:r>
              <a:rPr lang="en-US" sz="2400" dirty="0" smtClean="0">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SEL	</a:t>
            </a:r>
            <a:endParaRPr dirty="0" smtClean="0"/>
          </a:p>
          <a:p>
            <a:r>
              <a:rPr lang="en-US" sz="2400" b="1" dirty="0" smtClean="0">
                <a:solidFill>
                  <a:srgbClr val="000000"/>
                </a:solidFill>
                <a:latin typeface="Comic Sans MS"/>
                <a:ea typeface="Comic Sans MS"/>
                <a:cs typeface="Comic Sans MS"/>
                <a:sym typeface="Comic Sans MS"/>
              </a:rPr>
              <a:t>8:30-10:10</a:t>
            </a:r>
            <a:r>
              <a:rPr lang="en-US" sz="2400" dirty="0">
                <a:solidFill>
                  <a:srgbClr val="000000"/>
                </a:solidFill>
                <a:latin typeface="Comic Sans MS"/>
                <a:ea typeface="Comic Sans MS"/>
                <a:cs typeface="Comic Sans MS"/>
                <a:sym typeface="Comic Sans MS"/>
              </a:rPr>
              <a:t>	</a:t>
            </a:r>
            <a:r>
              <a:rPr lang="en-US" sz="2400" dirty="0">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Literacy </a:t>
            </a:r>
            <a:r>
              <a:rPr lang="en-US" sz="2400" dirty="0">
                <a:solidFill>
                  <a:srgbClr val="000000"/>
                </a:solidFill>
                <a:latin typeface="Comic Sans MS"/>
                <a:ea typeface="Comic Sans MS"/>
                <a:cs typeface="Comic Sans MS"/>
                <a:sym typeface="Comic Sans MS"/>
              </a:rPr>
              <a:t>Block	</a:t>
            </a:r>
            <a:endParaRPr dirty="0"/>
          </a:p>
          <a:p>
            <a:r>
              <a:rPr lang="en-US" sz="2400" b="1" dirty="0" smtClean="0">
                <a:solidFill>
                  <a:srgbClr val="000000"/>
                </a:solidFill>
                <a:latin typeface="Comic Sans MS"/>
                <a:ea typeface="Comic Sans MS"/>
                <a:cs typeface="Comic Sans MS"/>
                <a:sym typeface="Comic Sans MS"/>
              </a:rPr>
              <a:t>10:10-11:00</a:t>
            </a:r>
            <a:r>
              <a:rPr lang="en-US" sz="2400" dirty="0">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Lunch</a:t>
            </a:r>
            <a:r>
              <a:rPr lang="en-US" sz="2400" dirty="0">
                <a:solidFill>
                  <a:srgbClr val="000000"/>
                </a:solidFill>
                <a:latin typeface="Comic Sans MS"/>
                <a:ea typeface="Comic Sans MS"/>
                <a:cs typeface="Comic Sans MS"/>
                <a:sym typeface="Comic Sans MS"/>
              </a:rPr>
              <a:t>	</a:t>
            </a:r>
            <a:endParaRPr dirty="0"/>
          </a:p>
          <a:p>
            <a:r>
              <a:rPr lang="en-US" sz="2400" b="1" dirty="0" smtClean="0">
                <a:solidFill>
                  <a:srgbClr val="000000"/>
                </a:solidFill>
                <a:latin typeface="Comic Sans MS"/>
                <a:ea typeface="Comic Sans MS"/>
                <a:cs typeface="Comic Sans MS"/>
                <a:sym typeface="Comic Sans MS"/>
              </a:rPr>
              <a:t>11:00-11:30</a:t>
            </a:r>
            <a:r>
              <a:rPr lang="en-US" sz="2400" dirty="0">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Flex Time</a:t>
            </a:r>
            <a:r>
              <a:rPr lang="en-US" sz="2400" dirty="0">
                <a:solidFill>
                  <a:srgbClr val="000000"/>
                </a:solidFill>
                <a:latin typeface="Comic Sans MS"/>
                <a:ea typeface="Comic Sans MS"/>
                <a:cs typeface="Comic Sans MS"/>
                <a:sym typeface="Comic Sans MS"/>
              </a:rPr>
              <a:t>	</a:t>
            </a:r>
            <a:endParaRPr dirty="0"/>
          </a:p>
          <a:p>
            <a:r>
              <a:rPr lang="en-US" sz="2400" b="1" dirty="0" smtClean="0">
                <a:solidFill>
                  <a:srgbClr val="000000"/>
                </a:solidFill>
                <a:latin typeface="Comic Sans MS"/>
                <a:ea typeface="Comic Sans MS"/>
                <a:cs typeface="Comic Sans MS"/>
                <a:sym typeface="Comic Sans MS"/>
              </a:rPr>
              <a:t>11:30-12:30</a:t>
            </a:r>
            <a:r>
              <a:rPr lang="en-US" sz="2400" dirty="0">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Math</a:t>
            </a:r>
            <a:r>
              <a:rPr lang="en-US" sz="2400" dirty="0">
                <a:latin typeface="Comic Sans MS"/>
                <a:ea typeface="Comic Sans MS"/>
                <a:cs typeface="Comic Sans MS"/>
                <a:sym typeface="Comic Sans MS"/>
              </a:rPr>
              <a:t> </a:t>
            </a:r>
            <a:endParaRPr dirty="0"/>
          </a:p>
          <a:p>
            <a:r>
              <a:rPr lang="en-US" sz="2400" b="1" dirty="0" smtClean="0">
                <a:latin typeface="Comic Sans MS"/>
                <a:ea typeface="Comic Sans MS"/>
                <a:cs typeface="Comic Sans MS"/>
                <a:sym typeface="Comic Sans MS"/>
              </a:rPr>
              <a:t>12:30-1:00		</a:t>
            </a:r>
            <a:r>
              <a:rPr lang="en-US" sz="2400" dirty="0" smtClean="0">
                <a:latin typeface="Comic Sans MS"/>
                <a:ea typeface="Comic Sans MS"/>
                <a:cs typeface="Comic Sans MS"/>
                <a:sym typeface="Comic Sans MS"/>
              </a:rPr>
              <a:t>Physical Activity</a:t>
            </a:r>
            <a:r>
              <a:rPr lang="en-US" sz="2400" b="1" dirty="0" smtClean="0">
                <a:latin typeface="Comic Sans MS"/>
                <a:ea typeface="Comic Sans MS"/>
                <a:cs typeface="Comic Sans MS"/>
                <a:sym typeface="Comic Sans MS"/>
              </a:rPr>
              <a:t> </a:t>
            </a:r>
            <a:r>
              <a:rPr lang="en-US" sz="2400" dirty="0">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a:t>
            </a:r>
            <a:r>
              <a:rPr lang="en-US" sz="2400" dirty="0">
                <a:solidFill>
                  <a:srgbClr val="000000"/>
                </a:solidFill>
                <a:latin typeface="Comic Sans MS"/>
                <a:ea typeface="Comic Sans MS"/>
                <a:cs typeface="Comic Sans MS"/>
                <a:sym typeface="Comic Sans MS"/>
              </a:rPr>
              <a:t>	</a:t>
            </a:r>
            <a:endParaRPr dirty="0"/>
          </a:p>
          <a:p>
            <a:r>
              <a:rPr lang="en-US" sz="2400" b="1" dirty="0" smtClean="0">
                <a:solidFill>
                  <a:srgbClr val="000000"/>
                </a:solidFill>
                <a:latin typeface="Comic Sans MS"/>
                <a:ea typeface="Comic Sans MS"/>
                <a:cs typeface="Comic Sans MS"/>
                <a:sym typeface="Comic Sans MS"/>
              </a:rPr>
              <a:t>1:00-1:55	</a:t>
            </a:r>
            <a:r>
              <a:rPr lang="en-US" sz="2400" dirty="0">
                <a:latin typeface="Comic Sans MS"/>
                <a:ea typeface="Comic Sans MS"/>
                <a:cs typeface="Comic Sans MS"/>
                <a:sym typeface="Comic Sans MS"/>
              </a:rPr>
              <a:t> </a:t>
            </a:r>
            <a:r>
              <a:rPr lang="en-US" sz="2400" dirty="0" smtClean="0">
                <a:latin typeface="Comic Sans MS"/>
                <a:ea typeface="Comic Sans MS"/>
                <a:cs typeface="Comic Sans MS"/>
                <a:sym typeface="Comic Sans MS"/>
              </a:rPr>
              <a:t>	Snack/Science and Social Studies</a:t>
            </a:r>
            <a:endParaRPr dirty="0"/>
          </a:p>
          <a:p>
            <a:pPr marL="0" marR="0" lvl="0" indent="0" algn="l" rtl="0">
              <a:spcBef>
                <a:spcPts val="0"/>
              </a:spcBef>
              <a:spcAft>
                <a:spcPts val="0"/>
              </a:spcAft>
              <a:buNone/>
            </a:pPr>
            <a:r>
              <a:rPr lang="en-US" sz="2400" b="1" dirty="0" smtClean="0">
                <a:solidFill>
                  <a:srgbClr val="000000"/>
                </a:solidFill>
                <a:latin typeface="Comic Sans MS"/>
                <a:ea typeface="Comic Sans MS"/>
                <a:cs typeface="Comic Sans MS"/>
                <a:sym typeface="Comic Sans MS"/>
              </a:rPr>
              <a:t>1:55-2:40</a:t>
            </a:r>
            <a:r>
              <a:rPr lang="en-US" sz="2400" dirty="0">
                <a:solidFill>
                  <a:srgbClr val="000000"/>
                </a:solidFill>
                <a:latin typeface="Comic Sans MS"/>
                <a:ea typeface="Comic Sans MS"/>
                <a:cs typeface="Comic Sans MS"/>
                <a:sym typeface="Comic Sans MS"/>
              </a:rPr>
              <a:t>	</a:t>
            </a:r>
            <a:r>
              <a:rPr lang="en-US" sz="2400" dirty="0" smtClean="0">
                <a:solidFill>
                  <a:srgbClr val="000000"/>
                </a:solidFill>
                <a:latin typeface="Comic Sans MS"/>
                <a:ea typeface="Comic Sans MS"/>
                <a:cs typeface="Comic Sans MS"/>
                <a:sym typeface="Comic Sans MS"/>
              </a:rPr>
              <a:t>	Special Area Classes (PE, Art, Music and Media)</a:t>
            </a:r>
          </a:p>
          <a:p>
            <a:pPr marL="0" marR="0" lvl="0" indent="0" algn="l" rtl="0">
              <a:spcBef>
                <a:spcPts val="0"/>
              </a:spcBef>
              <a:spcAft>
                <a:spcPts val="0"/>
              </a:spcAft>
              <a:buNone/>
            </a:pPr>
            <a:r>
              <a:rPr lang="en-US" sz="2400" b="1" dirty="0" smtClean="0">
                <a:latin typeface="Comic Sans MS"/>
                <a:ea typeface="Comic Sans MS"/>
                <a:cs typeface="Comic Sans MS"/>
                <a:sym typeface="Comic Sans MS"/>
              </a:rPr>
              <a:t>2:45			</a:t>
            </a:r>
            <a:r>
              <a:rPr lang="en-US" sz="2400" dirty="0" smtClean="0">
                <a:latin typeface="Comic Sans MS"/>
                <a:ea typeface="Comic Sans MS"/>
                <a:cs typeface="Comic Sans MS"/>
                <a:sym typeface="Comic Sans MS"/>
              </a:rPr>
              <a:t>Dismissal</a:t>
            </a:r>
            <a:r>
              <a:rPr lang="en-US" sz="2400" dirty="0">
                <a:solidFill>
                  <a:srgbClr val="000000"/>
                </a:solidFill>
                <a:latin typeface="Comic Sans MS"/>
                <a:ea typeface="Comic Sans MS"/>
                <a:cs typeface="Comic Sans MS"/>
                <a:sym typeface="Comic Sans MS"/>
              </a:rPr>
              <a:t>	</a:t>
            </a:r>
            <a:endParaRPr dirty="0"/>
          </a:p>
        </p:txBody>
      </p:sp>
      <p:sp>
        <p:nvSpPr>
          <p:cNvPr id="176" name="Google Shape;176;p21"/>
          <p:cNvSpPr/>
          <p:nvPr/>
        </p:nvSpPr>
        <p:spPr>
          <a:xfrm>
            <a:off x="9418654" y="62372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7" name="Google Shape;177;p21"/>
          <p:cNvSpPr/>
          <p:nvPr/>
        </p:nvSpPr>
        <p:spPr>
          <a:xfrm>
            <a:off x="10226779" y="1335048"/>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Kindergarten Readiness Checklist </a:t>
            </a:r>
            <a:endParaRPr/>
          </a:p>
        </p:txBody>
      </p:sp>
      <p:sp>
        <p:nvSpPr>
          <p:cNvPr id="235" name="Google Shape;235;p28"/>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i="1" dirty="0">
                <a:latin typeface="Pacifico"/>
                <a:ea typeface="Pacifico"/>
                <a:cs typeface="Pacifico"/>
                <a:sym typeface="Pacifico"/>
              </a:rPr>
              <a:t>Academic Skills</a:t>
            </a:r>
            <a:endParaRPr sz="3000" i="1" dirty="0">
              <a:latin typeface="Pacifico"/>
              <a:ea typeface="Pacifico"/>
              <a:cs typeface="Pacifico"/>
              <a:sym typeface="Pacifico"/>
            </a:endParaRPr>
          </a:p>
          <a:p>
            <a:pPr marL="457200" lvl="0" indent="-360045" algn="l" rtl="0">
              <a:spcBef>
                <a:spcPts val="600"/>
              </a:spcBef>
              <a:spcAft>
                <a:spcPts val="0"/>
              </a:spcAft>
              <a:buSzPts val="2070"/>
              <a:buChar char="●"/>
            </a:pPr>
            <a:r>
              <a:rPr lang="en-US" dirty="0"/>
              <a:t>Can count to 20.</a:t>
            </a:r>
            <a:endParaRPr dirty="0"/>
          </a:p>
          <a:p>
            <a:pPr marL="457200" lvl="0" indent="-360045" algn="l" rtl="0">
              <a:spcBef>
                <a:spcPts val="0"/>
              </a:spcBef>
              <a:spcAft>
                <a:spcPts val="0"/>
              </a:spcAft>
              <a:buSzPts val="2070"/>
              <a:buChar char="●"/>
            </a:pPr>
            <a:r>
              <a:rPr lang="en-US" dirty="0"/>
              <a:t>Can identify some letters of the alphabet.</a:t>
            </a:r>
            <a:endParaRPr dirty="0"/>
          </a:p>
          <a:p>
            <a:pPr marL="457200" lvl="0" indent="-360045" algn="l" rtl="0">
              <a:spcBef>
                <a:spcPts val="0"/>
              </a:spcBef>
              <a:spcAft>
                <a:spcPts val="0"/>
              </a:spcAft>
              <a:buSzPts val="2070"/>
              <a:buChar char="●"/>
            </a:pPr>
            <a:r>
              <a:rPr lang="en-US" dirty="0"/>
              <a:t>Identifies shapes and colors.</a:t>
            </a:r>
            <a:endParaRPr dirty="0"/>
          </a:p>
          <a:p>
            <a:pPr marL="457200" lvl="0" indent="-360045" algn="l" rtl="0">
              <a:spcBef>
                <a:spcPts val="0"/>
              </a:spcBef>
              <a:spcAft>
                <a:spcPts val="0"/>
              </a:spcAft>
              <a:buSzPts val="2070"/>
              <a:buChar char="●"/>
            </a:pPr>
            <a:r>
              <a:rPr lang="en-US" dirty="0"/>
              <a:t>Understands comparisons: small/medium/large, shorter, longer, etc.</a:t>
            </a:r>
            <a:endParaRPr dirty="0"/>
          </a:p>
          <a:p>
            <a:pPr marL="457200" lvl="0" indent="-360045" algn="l" rtl="0">
              <a:spcBef>
                <a:spcPts val="0"/>
              </a:spcBef>
              <a:spcAft>
                <a:spcPts val="0"/>
              </a:spcAft>
              <a:buSzPts val="2070"/>
              <a:buChar char="●"/>
            </a:pPr>
            <a:r>
              <a:rPr lang="en-US" dirty="0"/>
              <a:t>Can tell a story and recognizes characters in familiar stories.</a:t>
            </a:r>
            <a:endParaRPr dirty="0"/>
          </a:p>
          <a:p>
            <a:pPr marL="457200" lvl="0" indent="-360045" algn="l" rtl="0">
              <a:spcBef>
                <a:spcPts val="0"/>
              </a:spcBef>
              <a:spcAft>
                <a:spcPts val="0"/>
              </a:spcAft>
              <a:buSzPts val="2070"/>
              <a:buChar char="●"/>
            </a:pPr>
            <a:r>
              <a:rPr lang="en-US" dirty="0"/>
              <a:t>Recites and/or sings familiar songs, sayings, and stories.</a:t>
            </a:r>
          </a:p>
        </p:txBody>
      </p:sp>
      <p:sp>
        <p:nvSpPr>
          <p:cNvPr id="236" name="Google Shape;236;p28"/>
          <p:cNvSpPr/>
          <p:nvPr/>
        </p:nvSpPr>
        <p:spPr>
          <a:xfrm>
            <a:off x="901479" y="34717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37" name="Google Shape;237;p28"/>
          <p:cNvSpPr/>
          <p:nvPr/>
        </p:nvSpPr>
        <p:spPr>
          <a:xfrm>
            <a:off x="339272" y="1159422"/>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10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10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10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10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10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1000"/>
                                        <p:tgtEl>
                                          <p:spTgt spid="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1000"/>
                                        <p:tgtEl>
                                          <p:spTgt spid="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Kindergarten Readiness Checklist </a:t>
            </a:r>
            <a:endParaRPr/>
          </a:p>
        </p:txBody>
      </p:sp>
      <p:sp>
        <p:nvSpPr>
          <p:cNvPr id="243" name="Google Shape;243;p29"/>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i="1">
                <a:latin typeface="Pacifico"/>
                <a:ea typeface="Pacifico"/>
                <a:cs typeface="Pacifico"/>
                <a:sym typeface="Pacifico"/>
              </a:rPr>
              <a:t>Cognitive Skills</a:t>
            </a:r>
            <a:endParaRPr sz="3000" i="1">
              <a:latin typeface="Pacifico"/>
              <a:ea typeface="Pacifico"/>
              <a:cs typeface="Pacifico"/>
              <a:sym typeface="Pacifico"/>
            </a:endParaRPr>
          </a:p>
          <a:p>
            <a:pPr marL="457200" lvl="0" indent="-360045" algn="l" rtl="0">
              <a:spcBef>
                <a:spcPts val="600"/>
              </a:spcBef>
              <a:spcAft>
                <a:spcPts val="0"/>
              </a:spcAft>
              <a:buSzPts val="2070"/>
              <a:buChar char="●"/>
            </a:pPr>
            <a:r>
              <a:rPr lang="en-US"/>
              <a:t>Communicates emotions and needs in sentences that are able to be understood by an adult.</a:t>
            </a:r>
            <a:endParaRPr/>
          </a:p>
          <a:p>
            <a:pPr marL="457200" lvl="0" indent="-360045" algn="l" rtl="0">
              <a:spcBef>
                <a:spcPts val="0"/>
              </a:spcBef>
              <a:spcAft>
                <a:spcPts val="0"/>
              </a:spcAft>
              <a:buSzPts val="2070"/>
              <a:buChar char="●"/>
            </a:pPr>
            <a:r>
              <a:rPr lang="en-US"/>
              <a:t>Relates a sequential story.</a:t>
            </a:r>
            <a:endParaRPr/>
          </a:p>
          <a:p>
            <a:pPr marL="457200" lvl="0" indent="-360045" algn="l" rtl="0">
              <a:spcBef>
                <a:spcPts val="0"/>
              </a:spcBef>
              <a:spcAft>
                <a:spcPts val="0"/>
              </a:spcAft>
              <a:buSzPts val="2070"/>
              <a:buChar char="●"/>
            </a:pPr>
            <a:r>
              <a:rPr lang="en-US"/>
              <a:t>Able to distinguish between story and fact.</a:t>
            </a:r>
            <a:endParaRPr/>
          </a:p>
          <a:p>
            <a:pPr marL="457200" lvl="0" indent="-360045" algn="l" rtl="0">
              <a:spcBef>
                <a:spcPts val="0"/>
              </a:spcBef>
              <a:spcAft>
                <a:spcPts val="0"/>
              </a:spcAft>
              <a:buSzPts val="2070"/>
              <a:buChar char="●"/>
            </a:pPr>
            <a:r>
              <a:rPr lang="en-US"/>
              <a:t>Can follow multi-step directions and obey.</a:t>
            </a:r>
            <a:endParaRPr/>
          </a:p>
          <a:p>
            <a:pPr marL="457200" lvl="0" indent="-360045" algn="l" rtl="0">
              <a:spcBef>
                <a:spcPts val="0"/>
              </a:spcBef>
              <a:spcAft>
                <a:spcPts val="0"/>
              </a:spcAft>
              <a:buSzPts val="2070"/>
              <a:buChar char="●"/>
            </a:pPr>
            <a:r>
              <a:rPr lang="en-US"/>
              <a:t>Able to complete a short activity from beginning to end.</a:t>
            </a:r>
            <a:endParaRPr/>
          </a:p>
          <a:p>
            <a:pPr marL="457200" lvl="0" indent="-360045" algn="l" rtl="0">
              <a:spcBef>
                <a:spcPts val="0"/>
              </a:spcBef>
              <a:spcAft>
                <a:spcPts val="0"/>
              </a:spcAft>
              <a:buSzPts val="2070"/>
              <a:buChar char="●"/>
            </a:pPr>
            <a:r>
              <a:rPr lang="en-US"/>
              <a:t>Demonstrates the ability to make plans for play, building, drawing, etc.</a:t>
            </a:r>
            <a:endParaRPr/>
          </a:p>
        </p:txBody>
      </p:sp>
      <p:sp>
        <p:nvSpPr>
          <p:cNvPr id="244" name="Google Shape;244;p29"/>
          <p:cNvSpPr/>
          <p:nvPr/>
        </p:nvSpPr>
        <p:spPr>
          <a:xfrm>
            <a:off x="887629" y="34717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45" name="Google Shape;245;p29"/>
          <p:cNvSpPr/>
          <p:nvPr/>
        </p:nvSpPr>
        <p:spPr>
          <a:xfrm>
            <a:off x="325422" y="1159422"/>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10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10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1000"/>
                                        <p:tgtEl>
                                          <p:spTgt spid="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4" end="4"/>
                                            </p:txEl>
                                          </p:spTgt>
                                        </p:tgtEl>
                                        <p:attrNameLst>
                                          <p:attrName>style.visibility</p:attrName>
                                        </p:attrNameLst>
                                      </p:cBhvr>
                                      <p:to>
                                        <p:strVal val="visible"/>
                                      </p:to>
                                    </p:set>
                                    <p:animEffect transition="in" filter="fade">
                                      <p:cBhvr>
                                        <p:cTn id="27" dur="1000"/>
                                        <p:tgtEl>
                                          <p:spTgt spid="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3">
                                            <p:txEl>
                                              <p:pRg st="5" end="5"/>
                                            </p:txEl>
                                          </p:spTgt>
                                        </p:tgtEl>
                                        <p:attrNameLst>
                                          <p:attrName>style.visibility</p:attrName>
                                        </p:attrNameLst>
                                      </p:cBhvr>
                                      <p:to>
                                        <p:strVal val="visible"/>
                                      </p:to>
                                    </p:set>
                                    <p:animEffect transition="in" filter="fade">
                                      <p:cBhvr>
                                        <p:cTn id="32" dur="1000"/>
                                        <p:tgtEl>
                                          <p:spTgt spid="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xEl>
                                              <p:pRg st="6" end="6"/>
                                            </p:txEl>
                                          </p:spTgt>
                                        </p:tgtEl>
                                        <p:attrNameLst>
                                          <p:attrName>style.visibility</p:attrName>
                                        </p:attrNameLst>
                                      </p:cBhvr>
                                      <p:to>
                                        <p:strVal val="visible"/>
                                      </p:to>
                                    </p:set>
                                    <p:animEffect transition="in" filter="fade">
                                      <p:cBhvr>
                                        <p:cTn id="37" dur="1000"/>
                                        <p:tgtEl>
                                          <p:spTgt spid="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Kindergarten Readiness Checklist </a:t>
            </a:r>
            <a:endParaRPr/>
          </a:p>
        </p:txBody>
      </p:sp>
      <p:sp>
        <p:nvSpPr>
          <p:cNvPr id="251" name="Google Shape;251;p30"/>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i="1">
                <a:latin typeface="Pacifico"/>
                <a:ea typeface="Pacifico"/>
                <a:cs typeface="Pacifico"/>
                <a:sym typeface="Pacifico"/>
              </a:rPr>
              <a:t>Motor Skills</a:t>
            </a:r>
            <a:endParaRPr sz="3000" i="1">
              <a:latin typeface="Pacifico"/>
              <a:ea typeface="Pacifico"/>
              <a:cs typeface="Pacifico"/>
              <a:sym typeface="Pacifico"/>
            </a:endParaRPr>
          </a:p>
          <a:p>
            <a:pPr marL="457200" lvl="0" indent="-360045" algn="l" rtl="0">
              <a:spcBef>
                <a:spcPts val="600"/>
              </a:spcBef>
              <a:spcAft>
                <a:spcPts val="0"/>
              </a:spcAft>
              <a:buSzPts val="2070"/>
              <a:buChar char="●"/>
            </a:pPr>
            <a:r>
              <a:rPr lang="en-US"/>
              <a:t>Can catch and throw a ball.</a:t>
            </a:r>
            <a:endParaRPr/>
          </a:p>
          <a:p>
            <a:pPr marL="457200" lvl="0" indent="-360045" algn="l" rtl="0">
              <a:spcBef>
                <a:spcPts val="0"/>
              </a:spcBef>
              <a:spcAft>
                <a:spcPts val="0"/>
              </a:spcAft>
              <a:buSzPts val="2070"/>
              <a:buChar char="●"/>
            </a:pPr>
            <a:r>
              <a:rPr lang="en-US"/>
              <a:t>Able to use scissors properly.</a:t>
            </a:r>
            <a:endParaRPr/>
          </a:p>
          <a:p>
            <a:pPr marL="457200" lvl="0" indent="-360045" algn="l" rtl="0">
              <a:spcBef>
                <a:spcPts val="0"/>
              </a:spcBef>
              <a:spcAft>
                <a:spcPts val="0"/>
              </a:spcAft>
              <a:buSzPts val="2070"/>
              <a:buChar char="●"/>
            </a:pPr>
            <a:r>
              <a:rPr lang="en-US"/>
              <a:t>Climbs stairs by alternating feet and holds on to the handrail.</a:t>
            </a:r>
            <a:endParaRPr/>
          </a:p>
          <a:p>
            <a:pPr marL="457200" lvl="0" indent="-360045" algn="l" rtl="0">
              <a:spcBef>
                <a:spcPts val="0"/>
              </a:spcBef>
              <a:spcAft>
                <a:spcPts val="0"/>
              </a:spcAft>
              <a:buSzPts val="2070"/>
              <a:buChar char="●"/>
            </a:pPr>
            <a:r>
              <a:rPr lang="en-US"/>
              <a:t>Demonstrates improvement in balance.</a:t>
            </a:r>
            <a:endParaRPr/>
          </a:p>
          <a:p>
            <a:pPr marL="457200" lvl="0" indent="-360045" algn="l" rtl="0">
              <a:spcBef>
                <a:spcPts val="0"/>
              </a:spcBef>
              <a:spcAft>
                <a:spcPts val="0"/>
              </a:spcAft>
              <a:buSzPts val="2070"/>
              <a:buChar char="●"/>
            </a:pPr>
            <a:r>
              <a:rPr lang="en-US"/>
              <a:t>Should try new, challenging things, while exercising caution.</a:t>
            </a:r>
            <a:endParaRPr/>
          </a:p>
          <a:p>
            <a:pPr marL="457200" lvl="0" indent="-360045" algn="l" rtl="0">
              <a:spcBef>
                <a:spcPts val="0"/>
              </a:spcBef>
              <a:spcAft>
                <a:spcPts val="0"/>
              </a:spcAft>
              <a:buSzPts val="2070"/>
              <a:buChar char="●"/>
            </a:pPr>
            <a:r>
              <a:rPr lang="en-US"/>
              <a:t>Can build a small puzzle with 10-20 pieces.</a:t>
            </a:r>
            <a:endParaRPr/>
          </a:p>
          <a:p>
            <a:pPr marL="457200" lvl="0" indent="-360045" algn="l" rtl="0">
              <a:spcBef>
                <a:spcPts val="0"/>
              </a:spcBef>
              <a:spcAft>
                <a:spcPts val="0"/>
              </a:spcAft>
              <a:buSzPts val="2070"/>
              <a:buChar char="●"/>
            </a:pPr>
            <a:r>
              <a:rPr lang="en-US"/>
              <a:t>Can construct a tower with blocks.</a:t>
            </a:r>
            <a:endParaRPr/>
          </a:p>
        </p:txBody>
      </p:sp>
      <p:sp>
        <p:nvSpPr>
          <p:cNvPr id="252" name="Google Shape;252;p30"/>
          <p:cNvSpPr/>
          <p:nvPr/>
        </p:nvSpPr>
        <p:spPr>
          <a:xfrm>
            <a:off x="915279" y="34717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53" name="Google Shape;253;p30"/>
          <p:cNvSpPr/>
          <p:nvPr/>
        </p:nvSpPr>
        <p:spPr>
          <a:xfrm>
            <a:off x="353072" y="1159422"/>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1000"/>
                                        <p:tgtEl>
                                          <p:spTgt spid="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1" end="1"/>
                                            </p:txEl>
                                          </p:spTgt>
                                        </p:tgtEl>
                                        <p:attrNameLst>
                                          <p:attrName>style.visibility</p:attrName>
                                        </p:attrNameLst>
                                      </p:cBhvr>
                                      <p:to>
                                        <p:strVal val="visible"/>
                                      </p:to>
                                    </p:set>
                                    <p:animEffect transition="in" filter="fade">
                                      <p:cBhvr>
                                        <p:cTn id="12" dur="1000"/>
                                        <p:tgtEl>
                                          <p:spTgt spid="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xEl>
                                              <p:pRg st="2" end="2"/>
                                            </p:txEl>
                                          </p:spTgt>
                                        </p:tgtEl>
                                        <p:attrNameLst>
                                          <p:attrName>style.visibility</p:attrName>
                                        </p:attrNameLst>
                                      </p:cBhvr>
                                      <p:to>
                                        <p:strVal val="visible"/>
                                      </p:to>
                                    </p:set>
                                    <p:animEffect transition="in" filter="fade">
                                      <p:cBhvr>
                                        <p:cTn id="17" dur="1000"/>
                                        <p:tgtEl>
                                          <p:spTgt spid="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
                                            <p:txEl>
                                              <p:pRg st="3" end="3"/>
                                            </p:txEl>
                                          </p:spTgt>
                                        </p:tgtEl>
                                        <p:attrNameLst>
                                          <p:attrName>style.visibility</p:attrName>
                                        </p:attrNameLst>
                                      </p:cBhvr>
                                      <p:to>
                                        <p:strVal val="visible"/>
                                      </p:to>
                                    </p:set>
                                    <p:animEffect transition="in" filter="fade">
                                      <p:cBhvr>
                                        <p:cTn id="22" dur="1000"/>
                                        <p:tgtEl>
                                          <p:spTgt spid="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1">
                                            <p:txEl>
                                              <p:pRg st="4" end="4"/>
                                            </p:txEl>
                                          </p:spTgt>
                                        </p:tgtEl>
                                        <p:attrNameLst>
                                          <p:attrName>style.visibility</p:attrName>
                                        </p:attrNameLst>
                                      </p:cBhvr>
                                      <p:to>
                                        <p:strVal val="visible"/>
                                      </p:to>
                                    </p:set>
                                    <p:animEffect transition="in" filter="fade">
                                      <p:cBhvr>
                                        <p:cTn id="27" dur="1000"/>
                                        <p:tgtEl>
                                          <p:spTgt spid="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1">
                                            <p:txEl>
                                              <p:pRg st="5" end="5"/>
                                            </p:txEl>
                                          </p:spTgt>
                                        </p:tgtEl>
                                        <p:attrNameLst>
                                          <p:attrName>style.visibility</p:attrName>
                                        </p:attrNameLst>
                                      </p:cBhvr>
                                      <p:to>
                                        <p:strVal val="visible"/>
                                      </p:to>
                                    </p:set>
                                    <p:animEffect transition="in" filter="fade">
                                      <p:cBhvr>
                                        <p:cTn id="32" dur="1000"/>
                                        <p:tgtEl>
                                          <p:spTgt spid="2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1">
                                            <p:txEl>
                                              <p:pRg st="6" end="6"/>
                                            </p:txEl>
                                          </p:spTgt>
                                        </p:tgtEl>
                                        <p:attrNameLst>
                                          <p:attrName>style.visibility</p:attrName>
                                        </p:attrNameLst>
                                      </p:cBhvr>
                                      <p:to>
                                        <p:strVal val="visible"/>
                                      </p:to>
                                    </p:set>
                                    <p:animEffect transition="in" filter="fade">
                                      <p:cBhvr>
                                        <p:cTn id="37" dur="1000"/>
                                        <p:tgtEl>
                                          <p:spTgt spid="2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1">
                                            <p:txEl>
                                              <p:pRg st="7" end="7"/>
                                            </p:txEl>
                                          </p:spTgt>
                                        </p:tgtEl>
                                        <p:attrNameLst>
                                          <p:attrName>style.visibility</p:attrName>
                                        </p:attrNameLst>
                                      </p:cBhvr>
                                      <p:to>
                                        <p:strVal val="visible"/>
                                      </p:to>
                                    </p:set>
                                    <p:animEffect transition="in" filter="fade">
                                      <p:cBhvr>
                                        <p:cTn id="42" dur="1000"/>
                                        <p:tgtEl>
                                          <p:spTgt spid="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Kindergarten Readiness Checklist </a:t>
            </a:r>
            <a:endParaRPr/>
          </a:p>
        </p:txBody>
      </p:sp>
      <p:sp>
        <p:nvSpPr>
          <p:cNvPr id="259" name="Google Shape;259;p31"/>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i="1">
                <a:latin typeface="Pacifico"/>
                <a:ea typeface="Pacifico"/>
                <a:cs typeface="Pacifico"/>
                <a:sym typeface="Pacifico"/>
              </a:rPr>
              <a:t>Life Skills</a:t>
            </a:r>
            <a:endParaRPr sz="3000" i="1">
              <a:latin typeface="Pacifico"/>
              <a:ea typeface="Pacifico"/>
              <a:cs typeface="Pacifico"/>
              <a:sym typeface="Pacifico"/>
            </a:endParaRPr>
          </a:p>
          <a:p>
            <a:pPr marL="457200" lvl="0" indent="-360045" algn="l" rtl="0">
              <a:spcBef>
                <a:spcPts val="600"/>
              </a:spcBef>
              <a:spcAft>
                <a:spcPts val="0"/>
              </a:spcAft>
              <a:buSzPts val="2070"/>
              <a:buChar char="●"/>
            </a:pPr>
            <a:r>
              <a:rPr lang="en-US"/>
              <a:t>Can write his/her first and last name.</a:t>
            </a:r>
            <a:endParaRPr/>
          </a:p>
          <a:p>
            <a:pPr marL="457200" lvl="0" indent="-360045" algn="l" rtl="0">
              <a:spcBef>
                <a:spcPts val="0"/>
              </a:spcBef>
              <a:spcAft>
                <a:spcPts val="0"/>
              </a:spcAft>
              <a:buSzPts val="2070"/>
              <a:buChar char="●"/>
            </a:pPr>
            <a:r>
              <a:rPr lang="en-US"/>
              <a:t>Can recite his/her home address and phone number.</a:t>
            </a:r>
            <a:endParaRPr/>
          </a:p>
          <a:p>
            <a:pPr marL="457200" lvl="0" indent="-360045" algn="l" rtl="0">
              <a:spcBef>
                <a:spcPts val="0"/>
              </a:spcBef>
              <a:spcAft>
                <a:spcPts val="0"/>
              </a:spcAft>
              <a:buSzPts val="2070"/>
              <a:buChar char="●"/>
            </a:pPr>
            <a:r>
              <a:rPr lang="en-US"/>
              <a:t>Knows how to call an emergency number for help.</a:t>
            </a:r>
            <a:endParaRPr/>
          </a:p>
          <a:p>
            <a:pPr marL="457200" lvl="0" indent="-360045" algn="l" rtl="0">
              <a:spcBef>
                <a:spcPts val="0"/>
              </a:spcBef>
              <a:spcAft>
                <a:spcPts val="0"/>
              </a:spcAft>
              <a:buSzPts val="2070"/>
              <a:buChar char="●"/>
            </a:pPr>
            <a:r>
              <a:rPr lang="en-US"/>
              <a:t>Able to brush teeth and hair independently.</a:t>
            </a:r>
            <a:endParaRPr/>
          </a:p>
          <a:p>
            <a:pPr marL="457200" lvl="0" indent="-360045" algn="l" rtl="0">
              <a:spcBef>
                <a:spcPts val="0"/>
              </a:spcBef>
              <a:spcAft>
                <a:spcPts val="0"/>
              </a:spcAft>
              <a:buSzPts val="2070"/>
              <a:buChar char="●"/>
            </a:pPr>
            <a:r>
              <a:rPr lang="en-US"/>
              <a:t>Can use eating utensils properly.</a:t>
            </a:r>
            <a:endParaRPr/>
          </a:p>
          <a:p>
            <a:pPr marL="457200" lvl="0" indent="-360045" algn="l" rtl="0">
              <a:spcBef>
                <a:spcPts val="0"/>
              </a:spcBef>
              <a:spcAft>
                <a:spcPts val="0"/>
              </a:spcAft>
              <a:buSzPts val="2070"/>
              <a:buChar char="●"/>
            </a:pPr>
            <a:r>
              <a:rPr lang="en-US"/>
              <a:t>Able to sit quietly for a short time.</a:t>
            </a:r>
            <a:endParaRPr/>
          </a:p>
          <a:p>
            <a:pPr marL="457200" lvl="0" indent="-360045" algn="l" rtl="0">
              <a:spcBef>
                <a:spcPts val="0"/>
              </a:spcBef>
              <a:spcAft>
                <a:spcPts val="0"/>
              </a:spcAft>
              <a:buSzPts val="2070"/>
              <a:buChar char="●"/>
            </a:pPr>
            <a:r>
              <a:rPr lang="en-US"/>
              <a:t>Picks up toys and participates in family chores with or without assistance.</a:t>
            </a:r>
            <a:endParaRPr/>
          </a:p>
        </p:txBody>
      </p:sp>
      <p:sp>
        <p:nvSpPr>
          <p:cNvPr id="260" name="Google Shape;260;p31"/>
          <p:cNvSpPr/>
          <p:nvPr/>
        </p:nvSpPr>
        <p:spPr>
          <a:xfrm>
            <a:off x="887654" y="34717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61" name="Google Shape;261;p31"/>
          <p:cNvSpPr/>
          <p:nvPr/>
        </p:nvSpPr>
        <p:spPr>
          <a:xfrm>
            <a:off x="325447" y="1159422"/>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animEffect transition="in" filter="fade">
                                      <p:cBhvr>
                                        <p:cTn id="7" dur="1000"/>
                                        <p:tgtEl>
                                          <p:spTgt spid="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xEl>
                                              <p:pRg st="1" end="1"/>
                                            </p:txEl>
                                          </p:spTgt>
                                        </p:tgtEl>
                                        <p:attrNameLst>
                                          <p:attrName>style.visibility</p:attrName>
                                        </p:attrNameLst>
                                      </p:cBhvr>
                                      <p:to>
                                        <p:strVal val="visible"/>
                                      </p:to>
                                    </p:set>
                                    <p:animEffect transition="in" filter="fade">
                                      <p:cBhvr>
                                        <p:cTn id="12" dur="1000"/>
                                        <p:tgtEl>
                                          <p:spTgt spid="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
                                            <p:txEl>
                                              <p:pRg st="2" end="2"/>
                                            </p:txEl>
                                          </p:spTgt>
                                        </p:tgtEl>
                                        <p:attrNameLst>
                                          <p:attrName>style.visibility</p:attrName>
                                        </p:attrNameLst>
                                      </p:cBhvr>
                                      <p:to>
                                        <p:strVal val="visible"/>
                                      </p:to>
                                    </p:set>
                                    <p:animEffect transition="in" filter="fade">
                                      <p:cBhvr>
                                        <p:cTn id="17" dur="1000"/>
                                        <p:tgtEl>
                                          <p:spTgt spid="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9">
                                            <p:txEl>
                                              <p:pRg st="3" end="3"/>
                                            </p:txEl>
                                          </p:spTgt>
                                        </p:tgtEl>
                                        <p:attrNameLst>
                                          <p:attrName>style.visibility</p:attrName>
                                        </p:attrNameLst>
                                      </p:cBhvr>
                                      <p:to>
                                        <p:strVal val="visible"/>
                                      </p:to>
                                    </p:set>
                                    <p:animEffect transition="in" filter="fade">
                                      <p:cBhvr>
                                        <p:cTn id="22" dur="1000"/>
                                        <p:tgtEl>
                                          <p:spTgt spid="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xEl>
                                              <p:pRg st="4" end="4"/>
                                            </p:txEl>
                                          </p:spTgt>
                                        </p:tgtEl>
                                        <p:attrNameLst>
                                          <p:attrName>style.visibility</p:attrName>
                                        </p:attrNameLst>
                                      </p:cBhvr>
                                      <p:to>
                                        <p:strVal val="visible"/>
                                      </p:to>
                                    </p:set>
                                    <p:animEffect transition="in" filter="fade">
                                      <p:cBhvr>
                                        <p:cTn id="27" dur="1000"/>
                                        <p:tgtEl>
                                          <p:spTgt spid="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
                                            <p:txEl>
                                              <p:pRg st="5" end="5"/>
                                            </p:txEl>
                                          </p:spTgt>
                                        </p:tgtEl>
                                        <p:attrNameLst>
                                          <p:attrName>style.visibility</p:attrName>
                                        </p:attrNameLst>
                                      </p:cBhvr>
                                      <p:to>
                                        <p:strVal val="visible"/>
                                      </p:to>
                                    </p:set>
                                    <p:animEffect transition="in" filter="fade">
                                      <p:cBhvr>
                                        <p:cTn id="32" dur="1000"/>
                                        <p:tgtEl>
                                          <p:spTgt spid="2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xEl>
                                              <p:pRg st="6" end="6"/>
                                            </p:txEl>
                                          </p:spTgt>
                                        </p:tgtEl>
                                        <p:attrNameLst>
                                          <p:attrName>style.visibility</p:attrName>
                                        </p:attrNameLst>
                                      </p:cBhvr>
                                      <p:to>
                                        <p:strVal val="visible"/>
                                      </p:to>
                                    </p:set>
                                    <p:animEffect transition="in" filter="fade">
                                      <p:cBhvr>
                                        <p:cTn id="37" dur="1000"/>
                                        <p:tgtEl>
                                          <p:spTgt spid="2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9">
                                            <p:txEl>
                                              <p:pRg st="7" end="7"/>
                                            </p:txEl>
                                          </p:spTgt>
                                        </p:tgtEl>
                                        <p:attrNameLst>
                                          <p:attrName>style.visibility</p:attrName>
                                        </p:attrNameLst>
                                      </p:cBhvr>
                                      <p:to>
                                        <p:strVal val="visible"/>
                                      </p:to>
                                    </p:set>
                                    <p:animEffect transition="in" filter="fade">
                                      <p:cBhvr>
                                        <p:cTn id="42" dur="1000"/>
                                        <p:tgtEl>
                                          <p:spTgt spid="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295400" y="982127"/>
            <a:ext cx="9601200" cy="93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Kindergarten Readiness Checklist </a:t>
            </a:r>
            <a:endParaRPr/>
          </a:p>
        </p:txBody>
      </p:sp>
      <p:sp>
        <p:nvSpPr>
          <p:cNvPr id="267" name="Google Shape;267;p32"/>
          <p:cNvSpPr txBox="1">
            <a:spLocks noGrp="1"/>
          </p:cNvSpPr>
          <p:nvPr>
            <p:ph type="body" idx="1"/>
          </p:nvPr>
        </p:nvSpPr>
        <p:spPr>
          <a:xfrm>
            <a:off x="1295400" y="2472300"/>
            <a:ext cx="9601200" cy="3719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i="1">
                <a:latin typeface="Pacifico"/>
                <a:ea typeface="Pacifico"/>
                <a:cs typeface="Pacifico"/>
                <a:sym typeface="Pacifico"/>
              </a:rPr>
              <a:t>Social Skills</a:t>
            </a:r>
            <a:endParaRPr sz="3000" i="1">
              <a:latin typeface="Pacifico"/>
              <a:ea typeface="Pacifico"/>
              <a:cs typeface="Pacifico"/>
              <a:sym typeface="Pacifico"/>
            </a:endParaRPr>
          </a:p>
          <a:p>
            <a:pPr marL="457200" lvl="0" indent="-360045" algn="l" rtl="0">
              <a:spcBef>
                <a:spcPts val="600"/>
              </a:spcBef>
              <a:spcAft>
                <a:spcPts val="0"/>
              </a:spcAft>
              <a:buSzPts val="2070"/>
              <a:buChar char="●"/>
            </a:pPr>
            <a:r>
              <a:rPr lang="en-US"/>
              <a:t>Can explain basic types of emotions and demonstrate understanding of them: happy, sad, angry, bored.</a:t>
            </a:r>
            <a:endParaRPr/>
          </a:p>
          <a:p>
            <a:pPr marL="457200" lvl="0" indent="-360045" algn="l" rtl="0">
              <a:spcBef>
                <a:spcPts val="0"/>
              </a:spcBef>
              <a:spcAft>
                <a:spcPts val="0"/>
              </a:spcAft>
              <a:buSzPts val="2070"/>
              <a:buChar char="●"/>
            </a:pPr>
            <a:r>
              <a:rPr lang="en-US"/>
              <a:t>Able to manage emotions when frustrated and calmly ask for help.</a:t>
            </a:r>
            <a:endParaRPr/>
          </a:p>
          <a:p>
            <a:pPr marL="457200" lvl="0" indent="-360045" algn="l" rtl="0">
              <a:spcBef>
                <a:spcPts val="0"/>
              </a:spcBef>
              <a:spcAft>
                <a:spcPts val="0"/>
              </a:spcAft>
              <a:buSzPts val="2070"/>
              <a:buChar char="●"/>
            </a:pPr>
            <a:r>
              <a:rPr lang="en-US"/>
              <a:t>Can participate in games with others.</a:t>
            </a:r>
            <a:endParaRPr/>
          </a:p>
          <a:p>
            <a:pPr marL="457200" lvl="0" indent="-360045" algn="l" rtl="0">
              <a:spcBef>
                <a:spcPts val="0"/>
              </a:spcBef>
              <a:spcAft>
                <a:spcPts val="0"/>
              </a:spcAft>
              <a:buSzPts val="2070"/>
              <a:buChar char="●"/>
            </a:pPr>
            <a:r>
              <a:rPr lang="en-US"/>
              <a:t>Demonstrates a basic understanding of right and wrong and that there are consequences to actions.</a:t>
            </a:r>
            <a:endParaRPr/>
          </a:p>
          <a:p>
            <a:pPr marL="457200" lvl="0" indent="-360045" algn="l" rtl="0">
              <a:spcBef>
                <a:spcPts val="0"/>
              </a:spcBef>
              <a:spcAft>
                <a:spcPts val="0"/>
              </a:spcAft>
              <a:buSzPts val="2070"/>
              <a:buChar char="●"/>
            </a:pPr>
            <a:r>
              <a:rPr lang="en-US"/>
              <a:t>Shares with other children and uses respectful words.</a:t>
            </a:r>
            <a:endParaRPr/>
          </a:p>
          <a:p>
            <a:pPr marL="457200" lvl="0" indent="-360045" algn="l" rtl="0">
              <a:spcBef>
                <a:spcPts val="0"/>
              </a:spcBef>
              <a:spcAft>
                <a:spcPts val="0"/>
              </a:spcAft>
              <a:buSzPts val="2070"/>
              <a:buChar char="●"/>
            </a:pPr>
            <a:r>
              <a:rPr lang="en-US"/>
              <a:t>Able to play independently or with others without constant supervision.</a:t>
            </a:r>
            <a:endParaRPr/>
          </a:p>
        </p:txBody>
      </p:sp>
      <p:sp>
        <p:nvSpPr>
          <p:cNvPr id="268" name="Google Shape;268;p32"/>
          <p:cNvSpPr/>
          <p:nvPr/>
        </p:nvSpPr>
        <p:spPr>
          <a:xfrm>
            <a:off x="887629" y="277723"/>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69" name="Google Shape;269;p32"/>
          <p:cNvSpPr/>
          <p:nvPr/>
        </p:nvSpPr>
        <p:spPr>
          <a:xfrm>
            <a:off x="325422" y="1089972"/>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1000"/>
                                        <p:tgtEl>
                                          <p:spTgt spid="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Effect transition="in" filter="fade">
                                      <p:cBhvr>
                                        <p:cTn id="12" dur="1000"/>
                                        <p:tgtEl>
                                          <p:spTgt spid="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Effect transition="in" filter="fade">
                                      <p:cBhvr>
                                        <p:cTn id="17" dur="1000"/>
                                        <p:tgtEl>
                                          <p:spTgt spid="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Effect transition="in" filter="fade">
                                      <p:cBhvr>
                                        <p:cTn id="22" dur="1000"/>
                                        <p:tgtEl>
                                          <p:spTgt spid="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Effect transition="in" filter="fade">
                                      <p:cBhvr>
                                        <p:cTn id="27" dur="1000"/>
                                        <p:tgtEl>
                                          <p:spTgt spid="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Effect transition="in" filter="fade">
                                      <p:cBhvr>
                                        <p:cTn id="32" dur="1000"/>
                                        <p:tgtEl>
                                          <p:spTgt spid="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Effect transition="in" filter="fade">
                                      <p:cBhvr>
                                        <p:cTn id="37" dur="1000"/>
                                        <p:tgtEl>
                                          <p:spTgt spid="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27"/>
          <p:cNvGraphicFramePr/>
          <p:nvPr>
            <p:extLst>
              <p:ext uri="{D42A27DB-BD31-4B8C-83A1-F6EECF244321}">
                <p14:modId xmlns:p14="http://schemas.microsoft.com/office/powerpoint/2010/main" val="2524680828"/>
              </p:ext>
            </p:extLst>
          </p:nvPr>
        </p:nvGraphicFramePr>
        <p:xfrm>
          <a:off x="866899" y="570011"/>
          <a:ext cx="6804861" cy="5786120"/>
        </p:xfrm>
        <a:graphic>
          <a:graphicData uri="http://schemas.openxmlformats.org/drawingml/2006/table">
            <a:tbl>
              <a:tblPr>
                <a:noFill/>
                <a:tableStyleId>{F748DA94-1FB9-41BD-94D4-D25F269B4A86}</a:tableStyleId>
              </a:tblPr>
              <a:tblGrid>
                <a:gridCol w="845969">
                  <a:extLst>
                    <a:ext uri="{9D8B030D-6E8A-4147-A177-3AD203B41FA5}">
                      <a16:colId xmlns:a16="http://schemas.microsoft.com/office/drawing/2014/main" val="20000"/>
                    </a:ext>
                  </a:extLst>
                </a:gridCol>
                <a:gridCol w="636817">
                  <a:extLst>
                    <a:ext uri="{9D8B030D-6E8A-4147-A177-3AD203B41FA5}">
                      <a16:colId xmlns:a16="http://schemas.microsoft.com/office/drawing/2014/main" val="20001"/>
                    </a:ext>
                  </a:extLst>
                </a:gridCol>
                <a:gridCol w="731931">
                  <a:extLst>
                    <a:ext uri="{9D8B030D-6E8A-4147-A177-3AD203B41FA5}">
                      <a16:colId xmlns:a16="http://schemas.microsoft.com/office/drawing/2014/main" val="20002"/>
                    </a:ext>
                  </a:extLst>
                </a:gridCol>
                <a:gridCol w="731931">
                  <a:extLst>
                    <a:ext uri="{9D8B030D-6E8A-4147-A177-3AD203B41FA5}">
                      <a16:colId xmlns:a16="http://schemas.microsoft.com/office/drawing/2014/main" val="20003"/>
                    </a:ext>
                  </a:extLst>
                </a:gridCol>
                <a:gridCol w="731931">
                  <a:extLst>
                    <a:ext uri="{9D8B030D-6E8A-4147-A177-3AD203B41FA5}">
                      <a16:colId xmlns:a16="http://schemas.microsoft.com/office/drawing/2014/main" val="20004"/>
                    </a:ext>
                  </a:extLst>
                </a:gridCol>
                <a:gridCol w="731931">
                  <a:extLst>
                    <a:ext uri="{9D8B030D-6E8A-4147-A177-3AD203B41FA5}">
                      <a16:colId xmlns:a16="http://schemas.microsoft.com/office/drawing/2014/main" val="20005"/>
                    </a:ext>
                  </a:extLst>
                </a:gridCol>
                <a:gridCol w="807957">
                  <a:extLst>
                    <a:ext uri="{9D8B030D-6E8A-4147-A177-3AD203B41FA5}">
                      <a16:colId xmlns:a16="http://schemas.microsoft.com/office/drawing/2014/main" val="20006"/>
                    </a:ext>
                  </a:extLst>
                </a:gridCol>
                <a:gridCol w="1586394">
                  <a:extLst>
                    <a:ext uri="{9D8B030D-6E8A-4147-A177-3AD203B41FA5}">
                      <a16:colId xmlns:a16="http://schemas.microsoft.com/office/drawing/2014/main" val="20007"/>
                    </a:ext>
                  </a:extLst>
                </a:gridCol>
              </a:tblGrid>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see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you</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do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of</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0"/>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have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your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can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yes</a:t>
                      </a:r>
                      <a:r>
                        <a:rPr lang="en-US" dirty="0">
                          <a:latin typeface="Comic Sans MS"/>
                          <a:ea typeface="Comic Sans MS"/>
                          <a:cs typeface="Comic Sans MS"/>
                        </a:rPr>
                        <a:t> </a:t>
                      </a:r>
                      <a:endParaRPr>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had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go</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1"/>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get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into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has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new</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she</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2"/>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her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and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that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was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for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as</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3"/>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his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come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this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off</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not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are</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4"/>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because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look</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came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here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no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me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like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my</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5"/>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said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am</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how</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put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up</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need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soon</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6"/>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went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where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saw</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good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some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under</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7"/>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got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if</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would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away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been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him</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did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boy</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8"/>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girl</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but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one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pretty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all</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rPr>
                        <a:t>always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word</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09"/>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with</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our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what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from</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which</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first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down</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0"/>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there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out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were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when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little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its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their</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1"/>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each</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them</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once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other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many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these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use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should</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2"/>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about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three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ate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eat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black</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brown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white</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3"/>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now</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may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goes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must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well</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will</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friend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could</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4"/>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very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right</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blue</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does</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yellow</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green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two</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five</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5"/>
                  </a:ext>
                </a:extLst>
              </a:tr>
              <a:tr h="322062">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after</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any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around</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try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only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today</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again</a:t>
                      </a:r>
                      <a:endParaRPr dirty="0">
                        <a:latin typeface="Comic Sans MS"/>
                        <a:ea typeface="Comic Sans MS"/>
                        <a:cs typeface="Comic Sans MS"/>
                        <a:sym typeface="Comic Sans MS"/>
                      </a:endParaRPr>
                    </a:p>
                  </a:txBody>
                  <a:tcPr marL="63500" marR="63500" marT="63500" marB="63500"/>
                </a:tc>
                <a:tc>
                  <a:txBody>
                    <a:bodyPr/>
                    <a:lstStyle/>
                    <a:p>
                      <a:pPr marL="0" lvl="0" indent="0" algn="l" rtl="0">
                        <a:spcBef>
                          <a:spcPts val="0"/>
                        </a:spcBef>
                        <a:spcAft>
                          <a:spcPts val="0"/>
                        </a:spcAft>
                        <a:buNone/>
                      </a:pPr>
                      <a:r>
                        <a:rPr lang="en-US" dirty="0">
                          <a:latin typeface="Comic Sans MS"/>
                          <a:ea typeface="Comic Sans MS"/>
                          <a:cs typeface="Comic Sans MS"/>
                          <a:sym typeface="Comic Sans MS"/>
                        </a:rPr>
                        <a:t>ask</a:t>
                      </a:r>
                      <a:endParaRPr dirty="0">
                        <a:latin typeface="Comic Sans MS"/>
                        <a:ea typeface="Comic Sans MS"/>
                        <a:cs typeface="Comic Sans MS"/>
                        <a:sym typeface="Comic Sans MS"/>
                      </a:endParaRPr>
                    </a:p>
                  </a:txBody>
                  <a:tcPr marL="63500" marR="63500" marT="63500" marB="63500"/>
                </a:tc>
                <a:extLst>
                  <a:ext uri="{0D108BD9-81ED-4DB2-BD59-A6C34878D82A}">
                    <a16:rowId xmlns:a16="http://schemas.microsoft.com/office/drawing/2014/main" val="10016"/>
                  </a:ext>
                </a:extLst>
              </a:tr>
            </a:tbl>
          </a:graphicData>
        </a:graphic>
      </p:graphicFrame>
      <p:sp>
        <p:nvSpPr>
          <p:cNvPr id="227" name="Google Shape;227;p27"/>
          <p:cNvSpPr txBox="1"/>
          <p:nvPr/>
        </p:nvSpPr>
        <p:spPr>
          <a:xfrm>
            <a:off x="7837714" y="816975"/>
            <a:ext cx="3527986" cy="522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dirty="0">
                <a:latin typeface="Comic Sans MS"/>
                <a:ea typeface="Comic Sans MS"/>
                <a:cs typeface="Comic Sans MS"/>
                <a:sym typeface="Comic Sans MS"/>
              </a:rPr>
              <a:t>Kindergarten Sight Word List </a:t>
            </a:r>
            <a:r>
              <a:rPr lang="en-US" sz="1800" dirty="0" smtClean="0">
                <a:latin typeface="Comic Sans MS"/>
                <a:ea typeface="Comic Sans MS"/>
                <a:cs typeface="Comic Sans MS"/>
                <a:sym typeface="Comic Sans MS"/>
              </a:rPr>
              <a:t>*****</a:t>
            </a:r>
            <a:endParaRPr sz="1800" dirty="0">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US" sz="1800" dirty="0" smtClean="0">
                <a:latin typeface="Comic Sans MS"/>
                <a:ea typeface="Comic Sans MS"/>
                <a:cs typeface="Comic Sans MS"/>
                <a:sym typeface="Comic Sans MS"/>
              </a:rPr>
              <a:t>Here </a:t>
            </a:r>
            <a:r>
              <a:rPr lang="en-US" sz="1800" dirty="0">
                <a:latin typeface="Comic Sans MS"/>
                <a:ea typeface="Comic Sans MS"/>
                <a:cs typeface="Comic Sans MS"/>
                <a:sym typeface="Comic Sans MS"/>
              </a:rPr>
              <a:t>is a list of common sight words that your child will learn during kindergarten.  This list is provided so parents can begin to work with their child over summer if they choose.</a:t>
            </a:r>
            <a:endParaRPr sz="1800" dirty="0">
              <a:latin typeface="Comic Sans MS"/>
              <a:ea typeface="Comic Sans MS"/>
              <a:cs typeface="Comic Sans MS"/>
              <a:sym typeface="Comic Sans MS"/>
            </a:endParaRPr>
          </a:p>
        </p:txBody>
      </p:sp>
      <p:sp>
        <p:nvSpPr>
          <p:cNvPr id="228" name="Google Shape;228;p27"/>
          <p:cNvSpPr/>
          <p:nvPr/>
        </p:nvSpPr>
        <p:spPr>
          <a:xfrm>
            <a:off x="10586654" y="667548"/>
            <a:ext cx="945000" cy="10230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29" name="Google Shape;229;p27"/>
          <p:cNvSpPr/>
          <p:nvPr/>
        </p:nvSpPr>
        <p:spPr>
          <a:xfrm>
            <a:off x="8448547" y="5016097"/>
            <a:ext cx="1009200" cy="11265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1000"/>
                                        <p:tgtEl>
                                          <p:spTgt spid="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p:nvPr/>
        </p:nvSpPr>
        <p:spPr>
          <a:xfrm>
            <a:off x="904050" y="595200"/>
            <a:ext cx="1038390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smtClean="0">
                <a:latin typeface="Garamond"/>
                <a:ea typeface="Garamond"/>
                <a:cs typeface="Garamond"/>
                <a:sym typeface="Garamond"/>
              </a:rPr>
              <a:t>2023-2024 </a:t>
            </a:r>
            <a:r>
              <a:rPr lang="en-US" sz="3000" dirty="0">
                <a:latin typeface="Garamond"/>
                <a:ea typeface="Garamond"/>
                <a:cs typeface="Garamond"/>
                <a:sym typeface="Garamond"/>
              </a:rPr>
              <a:t>Kindergarten School Supply List</a:t>
            </a:r>
            <a:endParaRPr sz="3000" dirty="0">
              <a:latin typeface="Garamond"/>
              <a:ea typeface="Garamond"/>
              <a:cs typeface="Garamond"/>
              <a:sym typeface="Garamond"/>
            </a:endParaRPr>
          </a:p>
        </p:txBody>
      </p:sp>
      <p:sp>
        <p:nvSpPr>
          <p:cNvPr id="275" name="Google Shape;275;p33"/>
          <p:cNvSpPr txBox="1"/>
          <p:nvPr/>
        </p:nvSpPr>
        <p:spPr>
          <a:xfrm>
            <a:off x="1058275" y="1757200"/>
            <a:ext cx="10121100" cy="43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pic>
        <p:nvPicPr>
          <p:cNvPr id="276" name="Google Shape;276;p33"/>
          <p:cNvPicPr preferRelativeResize="0"/>
          <p:nvPr/>
        </p:nvPicPr>
        <p:blipFill>
          <a:blip r:embed="rId3">
            <a:alphaModFix/>
          </a:blip>
          <a:stretch>
            <a:fillRect/>
          </a:stretch>
        </p:blipFill>
        <p:spPr>
          <a:xfrm>
            <a:off x="9568300" y="719625"/>
            <a:ext cx="1543050" cy="1619250"/>
          </a:xfrm>
          <a:prstGeom prst="rect">
            <a:avLst/>
          </a:prstGeom>
          <a:noFill/>
          <a:ln>
            <a:noFill/>
          </a:ln>
        </p:spPr>
      </p:pic>
      <p:sp>
        <p:nvSpPr>
          <p:cNvPr id="277" name="Google Shape;277;p33"/>
          <p:cNvSpPr txBox="1"/>
          <p:nvPr/>
        </p:nvSpPr>
        <p:spPr>
          <a:xfrm>
            <a:off x="1058275" y="1181350"/>
            <a:ext cx="9803100" cy="4991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dirty="0">
                <a:highlight>
                  <a:srgbClr val="FFFFFF"/>
                </a:highlight>
                <a:latin typeface="Calibri"/>
                <a:ea typeface="Calibri"/>
                <a:cs typeface="Calibri"/>
                <a:sym typeface="Calibri"/>
              </a:rPr>
              <a:t> </a:t>
            </a:r>
            <a:endParaRPr sz="20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1-inch white binder with clear front cover sleeve (Avery- “O” ring)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box of Gallon size Ziploc bags (girls)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box of Quart size Ziploc bags (boys)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package of fat yellow pencils (Ticonderoga)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six Large PURPLE glue sticks (Elmer’s)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Large </a:t>
            </a:r>
            <a:r>
              <a:rPr lang="en-US" sz="1800" dirty="0" smtClean="0">
                <a:highlight>
                  <a:srgbClr val="FFFFFF"/>
                </a:highlight>
                <a:latin typeface="Calibri"/>
                <a:ea typeface="Calibri"/>
                <a:cs typeface="Calibri"/>
                <a:sym typeface="Calibri"/>
              </a:rPr>
              <a:t>book bag </a:t>
            </a:r>
            <a:r>
              <a:rPr lang="en-US" sz="1800" u="sng" dirty="0">
                <a:highlight>
                  <a:srgbClr val="FFFFFF"/>
                </a:highlight>
                <a:latin typeface="Calibri"/>
                <a:ea typeface="Calibri"/>
                <a:cs typeface="Calibri"/>
                <a:sym typeface="Calibri"/>
              </a:rPr>
              <a:t>without</a:t>
            </a:r>
            <a:r>
              <a:rPr lang="en-US" sz="1800" dirty="0">
                <a:highlight>
                  <a:srgbClr val="FFFFFF"/>
                </a:highlight>
                <a:latin typeface="Calibri"/>
                <a:ea typeface="Calibri"/>
                <a:cs typeface="Calibri"/>
                <a:sym typeface="Calibri"/>
              </a:rPr>
              <a:t> wheels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two tubs of baby wipes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two large pink erasers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box of colored pencils 12 count (Crayola)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two Mead Primary Journals- Half top of page plain/Bottom liner (Office Depot)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box of Washable </a:t>
            </a:r>
            <a:r>
              <a:rPr lang="en-US" sz="1800" u="sng" dirty="0">
                <a:highlight>
                  <a:srgbClr val="FFFFFF"/>
                </a:highlight>
                <a:latin typeface="Calibri"/>
                <a:ea typeface="Calibri"/>
                <a:cs typeface="Calibri"/>
                <a:sym typeface="Calibri"/>
              </a:rPr>
              <a:t>Thick</a:t>
            </a:r>
            <a:r>
              <a:rPr lang="en-US" sz="1800" dirty="0">
                <a:highlight>
                  <a:srgbClr val="FFFFFF"/>
                </a:highlight>
                <a:latin typeface="Calibri"/>
                <a:ea typeface="Calibri"/>
                <a:cs typeface="Calibri"/>
                <a:sym typeface="Calibri"/>
              </a:rPr>
              <a:t> Crayola Classic markers 8 count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one box of Washable </a:t>
            </a:r>
            <a:r>
              <a:rPr lang="en-US" sz="1800" u="sng" dirty="0">
                <a:highlight>
                  <a:srgbClr val="FFFFFF"/>
                </a:highlight>
                <a:latin typeface="Calibri"/>
                <a:ea typeface="Calibri"/>
                <a:cs typeface="Calibri"/>
                <a:sym typeface="Calibri"/>
              </a:rPr>
              <a:t>Thin</a:t>
            </a:r>
            <a:r>
              <a:rPr lang="en-US" sz="1800" dirty="0">
                <a:highlight>
                  <a:srgbClr val="FFFFFF"/>
                </a:highlight>
                <a:latin typeface="Calibri"/>
                <a:ea typeface="Calibri"/>
                <a:cs typeface="Calibri"/>
                <a:sym typeface="Calibri"/>
              </a:rPr>
              <a:t> Crayola Classic markers 8 count </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a:highlight>
                  <a:srgbClr val="FFFFFF"/>
                </a:highlight>
                <a:latin typeface="Calibri"/>
                <a:ea typeface="Calibri"/>
                <a:cs typeface="Calibri"/>
                <a:sym typeface="Calibri"/>
              </a:rPr>
              <a:t>two boxes of tissues </a:t>
            </a:r>
            <a:endParaRPr lang="en-US" sz="1800" dirty="0" smtClean="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smtClean="0">
                <a:highlight>
                  <a:srgbClr val="FFFFFF"/>
                </a:highlight>
                <a:latin typeface="Calibri"/>
                <a:ea typeface="Calibri"/>
                <a:cs typeface="Calibri"/>
                <a:sym typeface="Calibri"/>
              </a:rPr>
              <a:t>Headphones (wired)</a:t>
            </a:r>
            <a:endParaRPr sz="1800" dirty="0">
              <a:highlight>
                <a:srgbClr val="FFFFFF"/>
              </a:highlight>
              <a:latin typeface="Calibri"/>
              <a:ea typeface="Calibri"/>
              <a:cs typeface="Calibri"/>
              <a:sym typeface="Calibri"/>
            </a:endParaRPr>
          </a:p>
          <a:p>
            <a:pPr marL="342900" lvl="0" indent="-342900" algn="l" rtl="0">
              <a:lnSpc>
                <a:spcPct val="115000"/>
              </a:lnSpc>
              <a:spcBef>
                <a:spcPts val="0"/>
              </a:spcBef>
              <a:spcAft>
                <a:spcPts val="0"/>
              </a:spcAft>
              <a:buFont typeface="Arial" panose="020B0604020202020204" pitchFamily="34" charset="0"/>
              <a:buChar char="•"/>
            </a:pPr>
            <a:r>
              <a:rPr lang="en-US" sz="1800" dirty="0" smtClean="0">
                <a:highlight>
                  <a:srgbClr val="FFFFFF"/>
                </a:highlight>
                <a:latin typeface="Calibri"/>
                <a:ea typeface="Calibri"/>
                <a:cs typeface="Calibri"/>
                <a:sym typeface="Calibri"/>
              </a:rPr>
              <a:t>one </a:t>
            </a:r>
            <a:r>
              <a:rPr lang="en-US" sz="1800" dirty="0">
                <a:highlight>
                  <a:srgbClr val="FFFFFF"/>
                </a:highlight>
                <a:latin typeface="Calibri"/>
                <a:ea typeface="Calibri"/>
                <a:cs typeface="Calibri"/>
                <a:sym typeface="Calibri"/>
              </a:rPr>
              <a:t>16 pack of regular sized Crayola crayons </a:t>
            </a:r>
            <a:endParaRPr sz="1800" dirty="0">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p:nvPr/>
        </p:nvSpPr>
        <p:spPr>
          <a:xfrm>
            <a:off x="863600" y="889000"/>
            <a:ext cx="10325100" cy="4739759"/>
          </a:xfrm>
          <a:prstGeom prst="rect">
            <a:avLst/>
          </a:prstGeom>
          <a:noFill/>
          <a:ln>
            <a:noFill/>
          </a:ln>
        </p:spPr>
        <p:txBody>
          <a:bodyPr spcFirstLastPara="1" wrap="square" lIns="91425" tIns="45700" rIns="91425" bIns="45700" anchor="t" anchorCtr="0">
            <a:noAutofit/>
          </a:bodyPr>
          <a:lstStyle/>
          <a:p>
            <a:r>
              <a:rPr lang="en-US" sz="2400" b="1" u="sng" dirty="0">
                <a:solidFill>
                  <a:schemeClr val="dk1"/>
                </a:solidFill>
                <a:highlight>
                  <a:srgbClr val="FFFF00"/>
                </a:highlight>
                <a:latin typeface="Garamond"/>
                <a:ea typeface="Garamond"/>
                <a:cs typeface="Garamond"/>
                <a:sym typeface="Garamond"/>
              </a:rPr>
              <a:t>Monday, August 28: </a:t>
            </a:r>
            <a:r>
              <a:rPr lang="en-US" sz="2400" dirty="0">
                <a:solidFill>
                  <a:schemeClr val="dk1"/>
                </a:solidFill>
                <a:latin typeface="Garamond"/>
                <a:ea typeface="Garamond"/>
                <a:cs typeface="Garamond"/>
                <a:sym typeface="Garamond"/>
              </a:rPr>
              <a:t>Students whose last name begins with the </a:t>
            </a:r>
            <a:r>
              <a:rPr lang="en-US" sz="2400" b="1" dirty="0">
                <a:solidFill>
                  <a:schemeClr val="dk1"/>
                </a:solidFill>
                <a:latin typeface="Garamond"/>
                <a:ea typeface="Garamond"/>
                <a:cs typeface="Garamond"/>
                <a:sym typeface="Garamond"/>
              </a:rPr>
              <a:t>letters A-I</a:t>
            </a:r>
            <a:r>
              <a:rPr lang="en-US" sz="2400" dirty="0">
                <a:solidFill>
                  <a:schemeClr val="dk1"/>
                </a:solidFill>
                <a:latin typeface="Garamond"/>
                <a:ea typeface="Garamond"/>
                <a:cs typeface="Garamond"/>
                <a:sym typeface="Garamond"/>
              </a:rPr>
              <a:t>. </a:t>
            </a:r>
            <a:endParaRPr sz="2400" dirty="0"/>
          </a:p>
          <a:p>
            <a:r>
              <a:rPr lang="en-US" sz="2400" b="1" u="sng" dirty="0">
                <a:solidFill>
                  <a:schemeClr val="dk1"/>
                </a:solidFill>
                <a:highlight>
                  <a:srgbClr val="FFFF00"/>
                </a:highlight>
                <a:latin typeface="Garamond"/>
                <a:ea typeface="Garamond"/>
                <a:cs typeface="Garamond"/>
                <a:sym typeface="Garamond"/>
              </a:rPr>
              <a:t>Tuesday, August 29: </a:t>
            </a:r>
            <a:r>
              <a:rPr lang="en-US" sz="2400" dirty="0">
                <a:solidFill>
                  <a:schemeClr val="dk1"/>
                </a:solidFill>
                <a:latin typeface="Garamond"/>
                <a:ea typeface="Garamond"/>
                <a:cs typeface="Garamond"/>
                <a:sym typeface="Garamond"/>
              </a:rPr>
              <a:t>Students whose last name begins with the </a:t>
            </a:r>
            <a:r>
              <a:rPr lang="en-US" sz="2400" b="1" dirty="0">
                <a:solidFill>
                  <a:schemeClr val="dk1"/>
                </a:solidFill>
                <a:latin typeface="Garamond"/>
                <a:ea typeface="Garamond"/>
                <a:cs typeface="Garamond"/>
                <a:sym typeface="Garamond"/>
              </a:rPr>
              <a:t>letters J-M</a:t>
            </a:r>
            <a:r>
              <a:rPr lang="en-US" sz="2400" dirty="0">
                <a:solidFill>
                  <a:schemeClr val="dk1"/>
                </a:solidFill>
                <a:latin typeface="Garamond"/>
                <a:ea typeface="Garamond"/>
                <a:cs typeface="Garamond"/>
                <a:sym typeface="Garamond"/>
              </a:rPr>
              <a:t>. </a:t>
            </a:r>
            <a:endParaRPr sz="2400" dirty="0"/>
          </a:p>
          <a:p>
            <a:r>
              <a:rPr lang="en-US" sz="2400" b="1" u="sng" dirty="0">
                <a:solidFill>
                  <a:schemeClr val="dk1"/>
                </a:solidFill>
                <a:highlight>
                  <a:srgbClr val="FFFF00"/>
                </a:highlight>
                <a:latin typeface="Garamond"/>
                <a:ea typeface="Garamond"/>
                <a:cs typeface="Garamond"/>
                <a:sym typeface="Garamond"/>
              </a:rPr>
              <a:t>Wednesday, August 30: </a:t>
            </a:r>
            <a:r>
              <a:rPr lang="en-US" sz="2400" dirty="0">
                <a:solidFill>
                  <a:schemeClr val="dk1"/>
                </a:solidFill>
                <a:latin typeface="Garamond"/>
                <a:ea typeface="Garamond"/>
                <a:cs typeface="Garamond"/>
                <a:sym typeface="Garamond"/>
              </a:rPr>
              <a:t>Students whose last name begins with the </a:t>
            </a:r>
            <a:r>
              <a:rPr lang="en-US" sz="2400" b="1" dirty="0">
                <a:solidFill>
                  <a:schemeClr val="dk1"/>
                </a:solidFill>
                <a:latin typeface="Garamond"/>
                <a:ea typeface="Garamond"/>
                <a:cs typeface="Garamond"/>
                <a:sym typeface="Garamond"/>
              </a:rPr>
              <a:t>letters N-R</a:t>
            </a:r>
            <a:r>
              <a:rPr lang="en-US" sz="2400" dirty="0">
                <a:solidFill>
                  <a:schemeClr val="dk1"/>
                </a:solidFill>
                <a:latin typeface="Garamond"/>
                <a:ea typeface="Garamond"/>
                <a:cs typeface="Garamond"/>
                <a:sym typeface="Garamond"/>
              </a:rPr>
              <a:t>.</a:t>
            </a:r>
          </a:p>
          <a:p>
            <a:r>
              <a:rPr lang="en-US" sz="2400" b="1" u="sng" dirty="0">
                <a:solidFill>
                  <a:schemeClr val="dk1"/>
                </a:solidFill>
                <a:highlight>
                  <a:srgbClr val="FFFF00"/>
                </a:highlight>
                <a:latin typeface="Garamond"/>
                <a:ea typeface="Garamond"/>
                <a:cs typeface="Garamond"/>
                <a:sym typeface="Garamond"/>
              </a:rPr>
              <a:t>Thursday, August 31: </a:t>
            </a:r>
            <a:r>
              <a:rPr lang="en-US" sz="2400" dirty="0">
                <a:solidFill>
                  <a:schemeClr val="dk1"/>
                </a:solidFill>
                <a:latin typeface="Garamond"/>
                <a:ea typeface="Garamond"/>
                <a:cs typeface="Garamond"/>
                <a:sym typeface="Garamond"/>
              </a:rPr>
              <a:t>Students whose last name begins with the </a:t>
            </a:r>
            <a:r>
              <a:rPr lang="en-US" sz="2400" b="1" dirty="0">
                <a:solidFill>
                  <a:schemeClr val="dk1"/>
                </a:solidFill>
                <a:latin typeface="Garamond"/>
                <a:ea typeface="Garamond"/>
                <a:cs typeface="Garamond"/>
                <a:sym typeface="Garamond"/>
              </a:rPr>
              <a:t>letters S-Z</a:t>
            </a:r>
            <a:r>
              <a:rPr lang="en-US" sz="2400" dirty="0">
                <a:solidFill>
                  <a:schemeClr val="dk1"/>
                </a:solidFill>
                <a:latin typeface="Garamond"/>
                <a:ea typeface="Garamond"/>
                <a:cs typeface="Garamond"/>
                <a:sym typeface="Garamond"/>
              </a:rPr>
              <a:t>. </a:t>
            </a:r>
          </a:p>
          <a:p>
            <a:r>
              <a:rPr lang="en-US" sz="2400" b="1" u="sng" dirty="0" smtClean="0">
                <a:solidFill>
                  <a:schemeClr val="dk1"/>
                </a:solidFill>
                <a:highlight>
                  <a:srgbClr val="FFFF00"/>
                </a:highlight>
                <a:latin typeface="Garamond"/>
                <a:ea typeface="Garamond"/>
                <a:cs typeface="Garamond"/>
                <a:sym typeface="Garamond"/>
              </a:rPr>
              <a:t>Friday</a:t>
            </a:r>
            <a:r>
              <a:rPr lang="en-US" sz="2400" b="1" u="sng" dirty="0">
                <a:solidFill>
                  <a:schemeClr val="dk1"/>
                </a:solidFill>
                <a:highlight>
                  <a:srgbClr val="FFFF00"/>
                </a:highlight>
                <a:latin typeface="Garamond"/>
                <a:ea typeface="Garamond"/>
                <a:cs typeface="Garamond"/>
                <a:sym typeface="Garamond"/>
              </a:rPr>
              <a:t>, September 1: </a:t>
            </a:r>
            <a:r>
              <a:rPr lang="en-US" sz="2400" dirty="0">
                <a:solidFill>
                  <a:schemeClr val="dk1"/>
                </a:solidFill>
                <a:latin typeface="Garamond"/>
                <a:ea typeface="Garamond"/>
                <a:cs typeface="Garamond"/>
                <a:sym typeface="Garamond"/>
              </a:rPr>
              <a:t>No Kindergarteners attend </a:t>
            </a:r>
            <a:r>
              <a:rPr lang="en-US" sz="2400" dirty="0" smtClean="0">
                <a:solidFill>
                  <a:schemeClr val="dk1"/>
                </a:solidFill>
                <a:latin typeface="Garamond"/>
                <a:ea typeface="Garamond"/>
                <a:cs typeface="Garamond"/>
                <a:sym typeface="Garamond"/>
              </a:rPr>
              <a:t>school</a:t>
            </a:r>
          </a:p>
          <a:p>
            <a:endParaRPr dirty="0"/>
          </a:p>
          <a:p>
            <a:pPr marL="0" marR="0" lvl="0" indent="0" algn="l" rtl="0">
              <a:spcBef>
                <a:spcPts val="0"/>
              </a:spcBef>
              <a:spcAft>
                <a:spcPts val="0"/>
              </a:spcAft>
              <a:buNone/>
            </a:pPr>
            <a:endParaRPr dirty="0"/>
          </a:p>
          <a:p>
            <a:pPr marL="0" marR="0" lvl="0" indent="0" algn="ctr" rtl="0">
              <a:spcBef>
                <a:spcPts val="0"/>
              </a:spcBef>
              <a:spcAft>
                <a:spcPts val="0"/>
              </a:spcAft>
              <a:buNone/>
            </a:pPr>
            <a:r>
              <a:rPr lang="en-US" sz="4400" b="1" i="1" dirty="0">
                <a:solidFill>
                  <a:schemeClr val="dk1"/>
                </a:solidFill>
                <a:latin typeface="Garamond"/>
                <a:ea typeface="Garamond"/>
                <a:cs typeface="Garamond"/>
                <a:sym typeface="Garamond"/>
              </a:rPr>
              <a:t>Please Mark Your Calendars!</a:t>
            </a:r>
          </a:p>
          <a:p>
            <a:pPr marL="0" marR="0" lvl="0" indent="0" algn="ctr" rtl="0">
              <a:spcBef>
                <a:spcPts val="0"/>
              </a:spcBef>
              <a:spcAft>
                <a:spcPts val="0"/>
              </a:spcAft>
              <a:buNone/>
            </a:pPr>
            <a:endParaRPr lang="en-US" sz="2400" b="1" i="1" dirty="0">
              <a:solidFill>
                <a:schemeClr val="dk1"/>
              </a:solidFill>
              <a:latin typeface="Garamond"/>
              <a:ea typeface="Garamond"/>
              <a:cs typeface="Garamond"/>
              <a:sym typeface="Garamond"/>
            </a:endParaRPr>
          </a:p>
          <a:p>
            <a:r>
              <a:rPr lang="en-US" sz="2000" dirty="0">
                <a:solidFill>
                  <a:schemeClr val="dk1"/>
                </a:solidFill>
                <a:latin typeface="Garamond"/>
                <a:ea typeface="Garamond"/>
                <a:cs typeface="Garamond"/>
                <a:sym typeface="Garamond"/>
              </a:rPr>
              <a:t>* </a:t>
            </a:r>
            <a:r>
              <a:rPr lang="en-US" sz="2000" b="1" u="sng" dirty="0" smtClean="0">
                <a:highlight>
                  <a:srgbClr val="FFFF00"/>
                </a:highlight>
                <a:latin typeface="Garamond"/>
                <a:ea typeface="Garamond"/>
                <a:cs typeface="Garamond"/>
                <a:sym typeface="Garamond"/>
              </a:rPr>
              <a:t>Friday, September 1: </a:t>
            </a:r>
            <a:r>
              <a:rPr lang="en-US" sz="2000" dirty="0" smtClean="0">
                <a:solidFill>
                  <a:schemeClr val="dk1"/>
                </a:solidFill>
                <a:latin typeface="Garamond" panose="02020404030301010803" pitchFamily="18" charset="0"/>
                <a:ea typeface="Garamond"/>
                <a:cs typeface="Garamond"/>
                <a:sym typeface="Garamond"/>
              </a:rPr>
              <a:t>: </a:t>
            </a:r>
            <a:r>
              <a:rPr lang="en-US" sz="2000" dirty="0">
                <a:solidFill>
                  <a:schemeClr val="dk1"/>
                </a:solidFill>
                <a:latin typeface="Garamond" panose="02020404030301010803" pitchFamily="18" charset="0"/>
                <a:ea typeface="Garamond"/>
                <a:cs typeface="Garamond"/>
                <a:sym typeface="Garamond"/>
              </a:rPr>
              <a:t>Kindergarten teachers meet with administrators and create final rosters.  </a:t>
            </a:r>
            <a:r>
              <a:rPr lang="en-US" sz="2000" dirty="0" smtClean="0">
                <a:solidFill>
                  <a:schemeClr val="dk1"/>
                </a:solidFill>
                <a:latin typeface="Garamond" panose="02020404030301010803" pitchFamily="18" charset="0"/>
                <a:ea typeface="Garamond"/>
                <a:cs typeface="Garamond"/>
                <a:sym typeface="Garamond"/>
              </a:rPr>
              <a:t>If your child’s teacher changes, </a:t>
            </a:r>
            <a:r>
              <a:rPr lang="en-US" sz="2000" dirty="0">
                <a:solidFill>
                  <a:schemeClr val="dk1"/>
                </a:solidFill>
                <a:latin typeface="Garamond" panose="02020404030301010803" pitchFamily="18" charset="0"/>
                <a:ea typeface="Garamond"/>
                <a:cs typeface="Garamond"/>
                <a:sym typeface="Garamond"/>
              </a:rPr>
              <a:t>you </a:t>
            </a:r>
            <a:r>
              <a:rPr lang="en-US" sz="2000" dirty="0" smtClean="0">
                <a:solidFill>
                  <a:schemeClr val="dk1"/>
                </a:solidFill>
                <a:latin typeface="Garamond" panose="02020404030301010803" pitchFamily="18" charset="0"/>
                <a:ea typeface="Garamond"/>
                <a:cs typeface="Garamond"/>
                <a:sym typeface="Garamond"/>
              </a:rPr>
              <a:t>will receive </a:t>
            </a:r>
            <a:r>
              <a:rPr lang="en-US" sz="2000" dirty="0">
                <a:solidFill>
                  <a:schemeClr val="dk1"/>
                </a:solidFill>
                <a:latin typeface="Garamond" panose="02020404030301010803" pitchFamily="18" charset="0"/>
                <a:ea typeface="Garamond"/>
                <a:cs typeface="Garamond"/>
                <a:sym typeface="Garamond"/>
              </a:rPr>
              <a:t>a call from a teacher or administrator.</a:t>
            </a:r>
            <a:endParaRPr lang="en-US" sz="2000" dirty="0">
              <a:solidFill>
                <a:schemeClr val="dk1"/>
              </a:solidFill>
              <a:latin typeface="Garamond" panose="02020404030301010803" pitchFamily="18" charset="0"/>
            </a:endParaRPr>
          </a:p>
          <a:p>
            <a:pPr lvl="0"/>
            <a:endParaRPr lang="en-US" sz="2000" dirty="0">
              <a:solidFill>
                <a:schemeClr val="dk1"/>
              </a:solidFill>
              <a:latin typeface="Garamond" panose="02020404030301010803" pitchFamily="18" charset="0"/>
              <a:ea typeface="Garamond"/>
              <a:cs typeface="Garamond"/>
              <a:sym typeface="Garamond"/>
            </a:endParaRPr>
          </a:p>
          <a:p>
            <a:pPr lvl="0"/>
            <a:r>
              <a:rPr lang="en-US" sz="2000" dirty="0">
                <a:solidFill>
                  <a:schemeClr val="dk1"/>
                </a:solidFill>
                <a:highlight>
                  <a:srgbClr val="FFFF00"/>
                </a:highlight>
                <a:latin typeface="Garamond" panose="02020404030301010803" pitchFamily="18" charset="0"/>
                <a:ea typeface="Garamond"/>
                <a:cs typeface="Garamond"/>
                <a:sym typeface="Garamond"/>
              </a:rPr>
              <a:t>* </a:t>
            </a:r>
            <a:r>
              <a:rPr lang="en-US" sz="2000" b="1" dirty="0">
                <a:solidFill>
                  <a:schemeClr val="dk1"/>
                </a:solidFill>
                <a:highlight>
                  <a:srgbClr val="FFFF00"/>
                </a:highlight>
                <a:latin typeface="Garamond" panose="02020404030301010803" pitchFamily="18" charset="0"/>
                <a:ea typeface="Garamond"/>
                <a:cs typeface="Garamond"/>
                <a:sym typeface="Garamond"/>
              </a:rPr>
              <a:t>Tuesday, September 5 </a:t>
            </a:r>
            <a:r>
              <a:rPr lang="en-US" sz="2000" dirty="0">
                <a:solidFill>
                  <a:schemeClr val="dk1"/>
                </a:solidFill>
                <a:latin typeface="Garamond" panose="02020404030301010803" pitchFamily="18" charset="0"/>
                <a:ea typeface="Garamond"/>
                <a:cs typeface="Garamond"/>
                <a:sym typeface="Garamond"/>
              </a:rPr>
              <a:t>All kindergarten students return to school &amp; report to their new classroom</a:t>
            </a:r>
            <a:r>
              <a:rPr lang="en-US" sz="2000" dirty="0">
                <a:solidFill>
                  <a:schemeClr val="dk1"/>
                </a:solidFill>
                <a:latin typeface="Garamond"/>
                <a:ea typeface="Garamond"/>
                <a:cs typeface="Garamond"/>
                <a:sym typeface="Garamond"/>
              </a:rPr>
              <a:t>.</a:t>
            </a:r>
            <a:endParaRPr lang="en-US" sz="2000" dirty="0">
              <a:solidFill>
                <a:schemeClr val="dk1"/>
              </a:solidFill>
            </a:endParaRPr>
          </a:p>
          <a:p>
            <a:pPr marL="0" marR="0" lvl="0" indent="0" algn="ctr" rtl="0">
              <a:spcBef>
                <a:spcPts val="0"/>
              </a:spcBef>
              <a:spcAft>
                <a:spcPts val="0"/>
              </a:spcAft>
              <a:buNone/>
            </a:pPr>
            <a:endParaRPr sz="2000" dirty="0">
              <a:solidFill>
                <a:schemeClr val="dk1"/>
              </a:solidFill>
              <a:latin typeface="Garamond"/>
              <a:ea typeface="Garamond"/>
              <a:cs typeface="Garamond"/>
              <a:sym typeface="Garamond"/>
            </a:endParaRPr>
          </a:p>
          <a:p>
            <a:pPr marL="0" marR="0" lvl="0" indent="0" algn="l" rtl="0">
              <a:spcBef>
                <a:spcPts val="0"/>
              </a:spcBef>
              <a:spcAft>
                <a:spcPts val="0"/>
              </a:spcAft>
              <a:buNone/>
            </a:pPr>
            <a:endParaRPr sz="1800" dirty="0">
              <a:solidFill>
                <a:schemeClr val="dk1"/>
              </a:solidFill>
              <a:latin typeface="Garamond"/>
              <a:ea typeface="Garamond"/>
              <a:cs typeface="Garamond"/>
              <a:sym typeface="Garamond"/>
            </a:endParaRPr>
          </a:p>
        </p:txBody>
      </p:sp>
      <p:sp>
        <p:nvSpPr>
          <p:cNvPr id="198" name="Google Shape;198;p24"/>
          <p:cNvSpPr/>
          <p:nvPr/>
        </p:nvSpPr>
        <p:spPr>
          <a:xfrm>
            <a:off x="1175203" y="3051425"/>
            <a:ext cx="863092" cy="718954"/>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99" name="Google Shape;199;p24"/>
          <p:cNvSpPr/>
          <p:nvPr/>
        </p:nvSpPr>
        <p:spPr>
          <a:xfrm>
            <a:off x="9996755" y="3051425"/>
            <a:ext cx="1020042" cy="718954"/>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4"/>
          <p:cNvPicPr preferRelativeResize="0"/>
          <p:nvPr/>
        </p:nvPicPr>
        <p:blipFill>
          <a:blip r:embed="rId3">
            <a:alphaModFix/>
          </a:blip>
          <a:stretch>
            <a:fillRect/>
          </a:stretch>
        </p:blipFill>
        <p:spPr>
          <a:xfrm>
            <a:off x="83275" y="276850"/>
            <a:ext cx="6070800" cy="6070800"/>
          </a:xfrm>
          <a:prstGeom prst="rect">
            <a:avLst/>
          </a:prstGeom>
          <a:noFill/>
          <a:ln>
            <a:noFill/>
          </a:ln>
        </p:spPr>
      </p:pic>
      <p:pic>
        <p:nvPicPr>
          <p:cNvPr id="283" name="Google Shape;283;p34"/>
          <p:cNvPicPr preferRelativeResize="0"/>
          <p:nvPr/>
        </p:nvPicPr>
        <p:blipFill>
          <a:blip r:embed="rId4">
            <a:alphaModFix/>
          </a:blip>
          <a:stretch>
            <a:fillRect/>
          </a:stretch>
        </p:blipFill>
        <p:spPr>
          <a:xfrm>
            <a:off x="6154075" y="276850"/>
            <a:ext cx="5761075" cy="6070800"/>
          </a:xfrm>
          <a:prstGeom prst="rect">
            <a:avLst/>
          </a:prstGeom>
          <a:noFill/>
          <a:ln>
            <a:noFill/>
          </a:ln>
        </p:spPr>
      </p:pic>
      <p:pic>
        <p:nvPicPr>
          <p:cNvPr id="2" name="Picture 1"/>
          <p:cNvPicPr>
            <a:picLocks noChangeAspect="1"/>
          </p:cNvPicPr>
          <p:nvPr/>
        </p:nvPicPr>
        <p:blipFill>
          <a:blip r:embed="rId5"/>
          <a:stretch>
            <a:fillRect/>
          </a:stretch>
        </p:blipFill>
        <p:spPr>
          <a:xfrm>
            <a:off x="10018776" y="426720"/>
            <a:ext cx="1710690" cy="186918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9"/>
          <p:cNvSpPr txBox="1"/>
          <p:nvPr/>
        </p:nvSpPr>
        <p:spPr>
          <a:xfrm>
            <a:off x="4210750" y="803150"/>
            <a:ext cx="706560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Garamond"/>
                <a:ea typeface="Garamond"/>
                <a:cs typeface="Garamond"/>
                <a:sym typeface="Garamond"/>
              </a:rPr>
              <a:t>Volunteering at McKee Road</a:t>
            </a:r>
            <a:endParaRPr sz="3000">
              <a:latin typeface="Garamond"/>
              <a:ea typeface="Garamond"/>
              <a:cs typeface="Garamond"/>
              <a:sym typeface="Garamond"/>
            </a:endParaRPr>
          </a:p>
        </p:txBody>
      </p:sp>
      <p:sp>
        <p:nvSpPr>
          <p:cNvPr id="319" name="Google Shape;319;p39"/>
          <p:cNvSpPr txBox="1"/>
          <p:nvPr/>
        </p:nvSpPr>
        <p:spPr>
          <a:xfrm>
            <a:off x="887451" y="1605050"/>
            <a:ext cx="10549800" cy="47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smtClean="0">
                <a:latin typeface="Garamond"/>
                <a:ea typeface="Garamond"/>
                <a:cs typeface="Garamond"/>
                <a:sym typeface="Garamond"/>
              </a:rPr>
              <a:t>We love our volunteers – they make so many events possible! Without volunteers, we could not have field trips, fundraising events, book fairs, and so much more – </a:t>
            </a:r>
            <a:r>
              <a:rPr lang="en-US" sz="1800" b="1" dirty="0" smtClean="0">
                <a:latin typeface="Garamond"/>
                <a:ea typeface="Garamond"/>
                <a:cs typeface="Garamond"/>
                <a:sym typeface="Garamond"/>
              </a:rPr>
              <a:t>but you must be a registered CMS volunteer to participate</a:t>
            </a:r>
            <a:r>
              <a:rPr lang="en-US" sz="1800" dirty="0" smtClean="0">
                <a:latin typeface="Garamond"/>
                <a:ea typeface="Garamond"/>
                <a:cs typeface="Garamond"/>
                <a:sym typeface="Garamond"/>
              </a:rPr>
              <a:t>.</a:t>
            </a:r>
          </a:p>
          <a:p>
            <a:pPr marL="0" lvl="0" indent="0" algn="l" rtl="0">
              <a:spcBef>
                <a:spcPts val="0"/>
              </a:spcBef>
              <a:spcAft>
                <a:spcPts val="0"/>
              </a:spcAft>
              <a:buNone/>
            </a:pPr>
            <a:endParaRPr lang="en-US" sz="1800" dirty="0">
              <a:latin typeface="Garamond"/>
              <a:ea typeface="Garamond"/>
              <a:cs typeface="Garamond"/>
              <a:sym typeface="Garamond"/>
            </a:endParaRPr>
          </a:p>
          <a:p>
            <a:pPr lvl="0"/>
            <a:r>
              <a:rPr lang="en-US" sz="1800" dirty="0" smtClean="0">
                <a:latin typeface="Garamond"/>
                <a:ea typeface="Garamond"/>
                <a:cs typeface="Garamond"/>
                <a:sym typeface="Garamond"/>
              </a:rPr>
              <a:t>Do not wait until a field trip is announced to register! At McKee Road, teachers </a:t>
            </a:r>
            <a:r>
              <a:rPr lang="en-US" sz="1800" b="1" dirty="0" smtClean="0">
                <a:latin typeface="Garamond"/>
                <a:ea typeface="Garamond"/>
                <a:cs typeface="Garamond"/>
                <a:sym typeface="Garamond"/>
              </a:rPr>
              <a:t>always</a:t>
            </a:r>
            <a:r>
              <a:rPr lang="en-US" sz="1800" dirty="0" smtClean="0">
                <a:latin typeface="Garamond"/>
                <a:ea typeface="Garamond"/>
                <a:cs typeface="Garamond"/>
                <a:sym typeface="Garamond"/>
              </a:rPr>
              <a:t> verify a parent chaperone’s clearance prior to accepting fees and approving chaperone </a:t>
            </a:r>
            <a:r>
              <a:rPr lang="en-US" sz="1800" dirty="0">
                <a:latin typeface="Garamond"/>
                <a:ea typeface="Garamond"/>
                <a:cs typeface="Garamond"/>
                <a:sym typeface="Garamond"/>
              </a:rPr>
              <a:t>requests. In order to received chaperone level of clearance, you must provide a SSN when applying.</a:t>
            </a:r>
            <a:endParaRPr sz="1800" dirty="0">
              <a:latin typeface="Garamond"/>
              <a:ea typeface="Garamond"/>
              <a:cs typeface="Garamond"/>
              <a:sym typeface="Garamond"/>
            </a:endParaRPr>
          </a:p>
          <a:p>
            <a:pPr marL="0" lvl="0" indent="0" algn="l" rtl="0">
              <a:spcBef>
                <a:spcPts val="0"/>
              </a:spcBef>
              <a:spcAft>
                <a:spcPts val="0"/>
              </a:spcAft>
              <a:buNone/>
            </a:pPr>
            <a:endParaRPr sz="1800" dirty="0">
              <a:latin typeface="Garamond"/>
              <a:ea typeface="Garamond"/>
              <a:cs typeface="Garamond"/>
              <a:sym typeface="Garamond"/>
            </a:endParaRPr>
          </a:p>
          <a:p>
            <a:pPr marL="0" lvl="0" indent="0" algn="l" rtl="0">
              <a:spcBef>
                <a:spcPts val="0"/>
              </a:spcBef>
              <a:spcAft>
                <a:spcPts val="0"/>
              </a:spcAft>
              <a:buNone/>
            </a:pPr>
            <a:r>
              <a:rPr lang="en-US" sz="1800" b="1" dirty="0">
                <a:latin typeface="Garamond"/>
                <a:ea typeface="Garamond"/>
                <a:cs typeface="Garamond"/>
                <a:sym typeface="Garamond"/>
              </a:rPr>
              <a:t>To Register as a CMS volunteer, go to </a:t>
            </a:r>
            <a:r>
              <a:rPr lang="en-US" sz="1800" b="1" u="sng" dirty="0" smtClean="0">
                <a:solidFill>
                  <a:schemeClr val="hlink"/>
                </a:solidFill>
                <a:latin typeface="Garamond"/>
                <a:ea typeface="Garamond"/>
                <a:cs typeface="Garamond"/>
                <a:sym typeface="Garamond"/>
                <a:hlinkClick r:id="rId3"/>
              </a:rPr>
              <a:t>www.cmsvolunteers.com</a:t>
            </a:r>
            <a:r>
              <a:rPr lang="en-US" sz="1800" b="1" dirty="0" smtClean="0">
                <a:latin typeface="Garamond"/>
                <a:ea typeface="Garamond"/>
                <a:cs typeface="Garamond"/>
                <a:sym typeface="Garamond"/>
              </a:rPr>
              <a:t>. </a:t>
            </a:r>
            <a:r>
              <a:rPr lang="en-US" sz="1800" dirty="0" smtClean="0">
                <a:latin typeface="Garamond"/>
                <a:ea typeface="Garamond"/>
                <a:cs typeface="Garamond"/>
                <a:sym typeface="Garamond"/>
              </a:rPr>
              <a:t> </a:t>
            </a:r>
            <a:r>
              <a:rPr lang="en-US" sz="1800" dirty="0">
                <a:latin typeface="Garamond"/>
                <a:ea typeface="Garamond"/>
                <a:cs typeface="Garamond"/>
                <a:sym typeface="Garamond"/>
              </a:rPr>
              <a:t>You will establish a personal username and password for your profile information.  </a:t>
            </a:r>
            <a:r>
              <a:rPr lang="en-US" sz="1800" dirty="0" smtClean="0">
                <a:latin typeface="Garamond"/>
                <a:ea typeface="Garamond"/>
                <a:cs typeface="Garamond"/>
                <a:sym typeface="Garamond"/>
              </a:rPr>
              <a:t>Your volunteer </a:t>
            </a:r>
            <a:r>
              <a:rPr lang="en-US" sz="1800" dirty="0">
                <a:latin typeface="Garamond"/>
                <a:ea typeface="Garamond"/>
                <a:cs typeface="Garamond"/>
                <a:sym typeface="Garamond"/>
              </a:rPr>
              <a:t>profile </a:t>
            </a:r>
            <a:r>
              <a:rPr lang="en-US" sz="1800" dirty="0" smtClean="0">
                <a:latin typeface="Garamond"/>
                <a:ea typeface="Garamond"/>
                <a:cs typeface="Garamond"/>
                <a:sym typeface="Garamond"/>
              </a:rPr>
              <a:t>is </a:t>
            </a:r>
            <a:r>
              <a:rPr lang="en-US" sz="1800" dirty="0">
                <a:latin typeface="Garamond"/>
                <a:ea typeface="Garamond"/>
                <a:cs typeface="Garamond"/>
                <a:sym typeface="Garamond"/>
              </a:rPr>
              <a:t>available to the volunteer coordinator at the school(s) you select as your preferred school(s), CMS Law Enforcement, and the district’s volunteer supervisor.  </a:t>
            </a:r>
            <a:endParaRPr sz="1800" dirty="0">
              <a:latin typeface="Garamond"/>
              <a:ea typeface="Garamond"/>
              <a:cs typeface="Garamond"/>
              <a:sym typeface="Garamond"/>
            </a:endParaRPr>
          </a:p>
          <a:p>
            <a:pPr marL="0" lvl="0" indent="0" algn="l" rtl="0">
              <a:spcBef>
                <a:spcPts val="0"/>
              </a:spcBef>
              <a:spcAft>
                <a:spcPts val="0"/>
              </a:spcAft>
              <a:buNone/>
            </a:pPr>
            <a:endParaRPr sz="1800" dirty="0">
              <a:latin typeface="Garamond"/>
              <a:ea typeface="Garamond"/>
              <a:cs typeface="Garamond"/>
              <a:sym typeface="Garamond"/>
            </a:endParaRPr>
          </a:p>
          <a:p>
            <a:pPr marL="0" lvl="0" indent="0" algn="l" rtl="0">
              <a:spcBef>
                <a:spcPts val="0"/>
              </a:spcBef>
              <a:spcAft>
                <a:spcPts val="0"/>
              </a:spcAft>
              <a:buNone/>
            </a:pPr>
            <a:r>
              <a:rPr lang="en-US" sz="1800" dirty="0" smtClean="0">
                <a:latin typeface="Garamond"/>
                <a:ea typeface="Garamond"/>
                <a:cs typeface="Garamond"/>
                <a:sym typeface="Garamond"/>
              </a:rPr>
              <a:t>Keep </a:t>
            </a:r>
            <a:r>
              <a:rPr lang="en-US" sz="1800" dirty="0">
                <a:latin typeface="Garamond"/>
                <a:ea typeface="Garamond"/>
                <a:cs typeface="Garamond"/>
                <a:sym typeface="Garamond"/>
              </a:rPr>
              <a:t>in mind that </a:t>
            </a:r>
            <a:r>
              <a:rPr lang="en-US" sz="1800" b="1" dirty="0">
                <a:latin typeface="Garamond"/>
                <a:ea typeface="Garamond"/>
                <a:cs typeface="Garamond"/>
                <a:sym typeface="Garamond"/>
              </a:rPr>
              <a:t>the CMS Volunteer system updates annually</a:t>
            </a:r>
            <a:r>
              <a:rPr lang="en-US" sz="1800" dirty="0">
                <a:latin typeface="Garamond"/>
                <a:ea typeface="Garamond"/>
                <a:cs typeface="Garamond"/>
                <a:sym typeface="Garamond"/>
              </a:rPr>
              <a:t>.  </a:t>
            </a:r>
            <a:r>
              <a:rPr lang="en-US" sz="1800" u="sng" dirty="0">
                <a:latin typeface="Garamond"/>
                <a:ea typeface="Garamond"/>
                <a:cs typeface="Garamond"/>
                <a:sym typeface="Garamond"/>
              </a:rPr>
              <a:t>You must re-register each year </a:t>
            </a:r>
            <a:r>
              <a:rPr lang="en-US" sz="1800" dirty="0">
                <a:latin typeface="Garamond"/>
                <a:ea typeface="Garamond"/>
                <a:cs typeface="Garamond"/>
                <a:sym typeface="Garamond"/>
              </a:rPr>
              <a:t>and will receive a reminder email in July/August to log into your account and re-submit for next school year.  IT’S EASY AND ONLY TAKES A FEW CLICKS TO RESUBMIT.</a:t>
            </a:r>
            <a:endParaRPr sz="1800" dirty="0">
              <a:latin typeface="Garamond"/>
              <a:ea typeface="Garamond"/>
              <a:cs typeface="Garamond"/>
              <a:sym typeface="Garamond"/>
            </a:endParaRPr>
          </a:p>
          <a:p>
            <a:pPr marL="0" lvl="0" indent="0" algn="l" rtl="0">
              <a:spcBef>
                <a:spcPts val="0"/>
              </a:spcBef>
              <a:spcAft>
                <a:spcPts val="0"/>
              </a:spcAft>
              <a:buNone/>
            </a:pPr>
            <a:endParaRPr sz="1800" dirty="0">
              <a:latin typeface="Garamond"/>
              <a:ea typeface="Garamond"/>
              <a:cs typeface="Garamond"/>
              <a:sym typeface="Garamond"/>
            </a:endParaRPr>
          </a:p>
          <a:p>
            <a:pPr marL="0" lvl="0" indent="0" algn="l" rtl="0">
              <a:spcBef>
                <a:spcPts val="0"/>
              </a:spcBef>
              <a:spcAft>
                <a:spcPts val="0"/>
              </a:spcAft>
              <a:buNone/>
            </a:pPr>
            <a:r>
              <a:rPr lang="en-US" sz="1800" dirty="0">
                <a:latin typeface="Garamond"/>
                <a:ea typeface="Garamond"/>
                <a:cs typeface="Garamond"/>
                <a:sym typeface="Garamond"/>
              </a:rPr>
              <a:t>If you have questions </a:t>
            </a:r>
            <a:r>
              <a:rPr lang="en-US" sz="1800" dirty="0" smtClean="0">
                <a:latin typeface="Garamond"/>
                <a:ea typeface="Garamond"/>
                <a:cs typeface="Garamond"/>
                <a:sym typeface="Garamond"/>
              </a:rPr>
              <a:t>please </a:t>
            </a:r>
            <a:r>
              <a:rPr lang="en-US" sz="1800" dirty="0">
                <a:latin typeface="Garamond"/>
                <a:ea typeface="Garamond"/>
                <a:cs typeface="Garamond"/>
                <a:sym typeface="Garamond"/>
              </a:rPr>
              <a:t>email </a:t>
            </a:r>
            <a:r>
              <a:rPr lang="en-US" sz="1800" dirty="0" smtClean="0">
                <a:latin typeface="Garamond"/>
                <a:ea typeface="Garamond"/>
                <a:cs typeface="Garamond"/>
                <a:sym typeface="Garamond"/>
              </a:rPr>
              <a:t>Lauren Simmons, </a:t>
            </a:r>
            <a:r>
              <a:rPr lang="en-US" sz="1800" dirty="0">
                <a:latin typeface="Garamond"/>
                <a:ea typeface="Garamond"/>
                <a:cs typeface="Garamond"/>
                <a:sym typeface="Garamond"/>
              </a:rPr>
              <a:t>Volunteer Coordinator at </a:t>
            </a:r>
            <a:r>
              <a:rPr lang="en-US" sz="1800" dirty="0" smtClean="0">
                <a:latin typeface="Garamond"/>
                <a:ea typeface="Garamond"/>
                <a:cs typeface="Garamond"/>
                <a:sym typeface="Garamond"/>
              </a:rPr>
              <a:t>laurene.simmons@cms.k12.nc.us</a:t>
            </a:r>
            <a:endParaRPr sz="1800" dirty="0">
              <a:latin typeface="Garamond"/>
              <a:ea typeface="Garamond"/>
              <a:cs typeface="Garamond"/>
              <a:sym typeface="Garamond"/>
            </a:endParaRPr>
          </a:p>
        </p:txBody>
      </p:sp>
      <p:sp>
        <p:nvSpPr>
          <p:cNvPr id="320" name="Google Shape;320;p39"/>
          <p:cNvSpPr/>
          <p:nvPr/>
        </p:nvSpPr>
        <p:spPr>
          <a:xfrm>
            <a:off x="1121664" y="749754"/>
            <a:ext cx="660133"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21" name="Google Shape;321;p39"/>
          <p:cNvSpPr/>
          <p:nvPr/>
        </p:nvSpPr>
        <p:spPr>
          <a:xfrm>
            <a:off x="1781797" y="749754"/>
            <a:ext cx="673074"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22" name="Google Shape;322;p39"/>
          <p:cNvSpPr/>
          <p:nvPr/>
        </p:nvSpPr>
        <p:spPr>
          <a:xfrm>
            <a:off x="2454871" y="749754"/>
            <a:ext cx="667815"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23" name="Google Shape;323;p39"/>
          <p:cNvSpPr/>
          <p:nvPr/>
        </p:nvSpPr>
        <p:spPr>
          <a:xfrm>
            <a:off x="3122686" y="749754"/>
            <a:ext cx="650166"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p:nvPr/>
        </p:nvSpPr>
        <p:spPr>
          <a:xfrm>
            <a:off x="892350" y="633350"/>
            <a:ext cx="10383900" cy="5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Garamond"/>
                <a:ea typeface="Garamond"/>
                <a:cs typeface="Garamond"/>
                <a:sym typeface="Garamond"/>
              </a:rPr>
              <a:t>Getting Connected at McKee</a:t>
            </a:r>
            <a:endParaRPr sz="3000">
              <a:latin typeface="Garamond"/>
              <a:ea typeface="Garamond"/>
              <a:cs typeface="Garamond"/>
              <a:sym typeface="Garamond"/>
            </a:endParaRPr>
          </a:p>
        </p:txBody>
      </p:sp>
      <p:sp>
        <p:nvSpPr>
          <p:cNvPr id="329" name="Google Shape;329;p40"/>
          <p:cNvSpPr txBox="1"/>
          <p:nvPr/>
        </p:nvSpPr>
        <p:spPr>
          <a:xfrm>
            <a:off x="546750" y="1476639"/>
            <a:ext cx="10729500" cy="4908300"/>
          </a:xfrm>
          <a:prstGeom prst="rect">
            <a:avLst/>
          </a:prstGeom>
          <a:noFill/>
          <a:ln>
            <a:noFill/>
          </a:ln>
        </p:spPr>
        <p:txBody>
          <a:bodyPr spcFirstLastPara="1" wrap="square" lIns="91425" tIns="91425" rIns="91425" bIns="91425" anchor="t" anchorCtr="0">
            <a:noAutofit/>
          </a:bodyPr>
          <a:lstStyle/>
          <a:p>
            <a:pPr marL="914400" lvl="1" indent="-342900" algn="l" rtl="0">
              <a:spcBef>
                <a:spcPts val="0"/>
              </a:spcBef>
              <a:spcAft>
                <a:spcPts val="0"/>
              </a:spcAft>
              <a:buSzPts val="1800"/>
              <a:buFont typeface="Garamond"/>
              <a:buChar char="○"/>
            </a:pPr>
            <a:r>
              <a:rPr lang="en-US" sz="1800" dirty="0" smtClean="0">
                <a:latin typeface="Garamond" panose="02020404030301010803" pitchFamily="18" charset="0"/>
                <a:ea typeface="Garamond"/>
                <a:cs typeface="Garamond"/>
                <a:sym typeface="Garamond"/>
              </a:rPr>
              <a:t>Sunday Night phone call - each Sunday night, families receive a weekly message from an administrator.  This call reminds your family of upcoming events happening that week at McKee.  The phone call is delivered to the number you submitted as your “home” number when you registered your child.  To change or update numbers, please email </a:t>
            </a:r>
            <a:r>
              <a:rPr lang="en-US" sz="1800" u="sng" dirty="0" smtClean="0">
                <a:solidFill>
                  <a:schemeClr val="hlink"/>
                </a:solidFill>
                <a:latin typeface="Garamond" panose="02020404030301010803" pitchFamily="18" charset="0"/>
                <a:ea typeface="Garamond"/>
                <a:cs typeface="Garamond"/>
                <a:sym typeface="Garamond"/>
              </a:rPr>
              <a:t>laurene.simmons@cms.k12.nc.us</a:t>
            </a:r>
          </a:p>
          <a:p>
            <a:pPr marL="571500" lvl="1" algn="l" rtl="0">
              <a:spcBef>
                <a:spcPts val="0"/>
              </a:spcBef>
              <a:spcAft>
                <a:spcPts val="0"/>
              </a:spcAft>
              <a:buSzPts val="1800"/>
            </a:pPr>
            <a:endParaRPr sz="1800" dirty="0" smtClean="0">
              <a:latin typeface="Garamond" panose="02020404030301010803" pitchFamily="18" charset="0"/>
              <a:ea typeface="Garamond"/>
              <a:cs typeface="Garamond"/>
              <a:sym typeface="Garamond"/>
            </a:endParaRPr>
          </a:p>
          <a:p>
            <a:pPr marL="914400" lvl="1" indent="-342900" algn="l" rtl="0">
              <a:spcBef>
                <a:spcPts val="0"/>
              </a:spcBef>
              <a:spcAft>
                <a:spcPts val="0"/>
              </a:spcAft>
              <a:buSzPts val="1800"/>
              <a:buFont typeface="Garamond"/>
              <a:buChar char="○"/>
            </a:pPr>
            <a:r>
              <a:rPr lang="en-US" sz="1800" dirty="0" err="1" smtClean="0">
                <a:latin typeface="Garamond" panose="02020404030301010803" pitchFamily="18" charset="0"/>
                <a:ea typeface="Garamond"/>
                <a:cs typeface="Garamond"/>
                <a:sym typeface="Garamond"/>
              </a:rPr>
              <a:t>ParentSquare</a:t>
            </a:r>
            <a:r>
              <a:rPr lang="en-US" sz="1800" dirty="0" smtClean="0">
                <a:latin typeface="Garamond" panose="02020404030301010803" pitchFamily="18" charset="0"/>
                <a:ea typeface="Garamond"/>
                <a:cs typeface="Garamond"/>
                <a:sym typeface="Garamond"/>
              </a:rPr>
              <a:t> – </a:t>
            </a:r>
            <a:r>
              <a:rPr lang="en-US" sz="1800" dirty="0" err="1" smtClean="0">
                <a:latin typeface="Garamond" panose="02020404030301010803" pitchFamily="18" charset="0"/>
                <a:ea typeface="Garamond"/>
                <a:cs typeface="Garamond"/>
                <a:sym typeface="Garamond"/>
              </a:rPr>
              <a:t>ParentSquare</a:t>
            </a:r>
            <a:r>
              <a:rPr lang="en-US" sz="1800" dirty="0" smtClean="0">
                <a:latin typeface="Garamond" panose="02020404030301010803" pitchFamily="18" charset="0"/>
                <a:ea typeface="Garamond"/>
                <a:cs typeface="Garamond"/>
                <a:sym typeface="Garamond"/>
              </a:rPr>
              <a:t> is a communication platform CMS is implementing in 2023-2024. All parents will be REQUIRED to use Parent Square. </a:t>
            </a:r>
            <a:r>
              <a:rPr lang="en-US" sz="1800" dirty="0" err="1" smtClean="0">
                <a:latin typeface="Garamond" panose="02020404030301010803" pitchFamily="18" charset="0"/>
                <a:ea typeface="Garamond"/>
                <a:cs typeface="Garamond"/>
                <a:sym typeface="Garamond"/>
              </a:rPr>
              <a:t>ParentSquare</a:t>
            </a:r>
            <a:r>
              <a:rPr lang="en-US" sz="1800" dirty="0" smtClean="0">
                <a:latin typeface="Garamond" panose="02020404030301010803" pitchFamily="18" charset="0"/>
                <a:ea typeface="Garamond"/>
                <a:cs typeface="Garamond"/>
                <a:sym typeface="Garamond"/>
              </a:rPr>
              <a:t> sends “text” style alerts from teachers, administrators, and the PTA, as well as houses the school events calendar, parent sign up lists, and more. Details will follow on how to sign up and use </a:t>
            </a:r>
            <a:r>
              <a:rPr lang="en-US" sz="1800" dirty="0" err="1" smtClean="0">
                <a:latin typeface="Garamond" panose="02020404030301010803" pitchFamily="18" charset="0"/>
                <a:ea typeface="Garamond"/>
                <a:cs typeface="Garamond"/>
                <a:sym typeface="Garamond"/>
              </a:rPr>
              <a:t>ParentSquare</a:t>
            </a:r>
            <a:r>
              <a:rPr lang="en-US" sz="1800" dirty="0" smtClean="0">
                <a:latin typeface="Garamond" panose="02020404030301010803" pitchFamily="18" charset="0"/>
                <a:ea typeface="Garamond"/>
                <a:cs typeface="Garamond"/>
                <a:sym typeface="Garamond"/>
              </a:rPr>
              <a:t> in the coming school year.</a:t>
            </a:r>
          </a:p>
          <a:p>
            <a:pPr marL="571500" lvl="1" algn="l" rtl="0">
              <a:spcBef>
                <a:spcPts val="0"/>
              </a:spcBef>
              <a:spcAft>
                <a:spcPts val="0"/>
              </a:spcAft>
              <a:buSzPts val="1800"/>
            </a:pPr>
            <a:endParaRPr lang="en-US" sz="1800" dirty="0" smtClean="0">
              <a:latin typeface="Garamond" panose="02020404030301010803" pitchFamily="18" charset="0"/>
              <a:ea typeface="Garamond"/>
              <a:cs typeface="Garamond"/>
              <a:sym typeface="Garamond"/>
            </a:endParaRPr>
          </a:p>
          <a:p>
            <a:pPr marL="914400" lvl="1" indent="-342900" algn="l" rtl="0">
              <a:spcBef>
                <a:spcPts val="0"/>
              </a:spcBef>
              <a:spcAft>
                <a:spcPts val="0"/>
              </a:spcAft>
              <a:buSzPts val="1800"/>
              <a:buFont typeface="Garamond"/>
              <a:buChar char="○"/>
            </a:pPr>
            <a:r>
              <a:rPr lang="en-US" sz="1800" dirty="0" smtClean="0">
                <a:latin typeface="Garamond" panose="02020404030301010803" pitchFamily="18" charset="0"/>
                <a:ea typeface="Garamond"/>
                <a:cs typeface="Garamond"/>
                <a:sym typeface="Garamond"/>
              </a:rPr>
              <a:t>CMS website - There is so much information on the CMS website: school calendars, lunch menus, transportation forms, afterschool registration, and more.  </a:t>
            </a:r>
            <a:endParaRPr sz="1800" dirty="0" smtClean="0">
              <a:latin typeface="Garamond" panose="02020404030301010803" pitchFamily="18" charset="0"/>
              <a:ea typeface="Garamond"/>
              <a:cs typeface="Garamond"/>
              <a:sym typeface="Garamond"/>
            </a:endParaRPr>
          </a:p>
          <a:p>
            <a:pPr marL="914400" lvl="1" indent="-342900" algn="l" rtl="0">
              <a:spcBef>
                <a:spcPts val="0"/>
              </a:spcBef>
              <a:spcAft>
                <a:spcPts val="0"/>
              </a:spcAft>
              <a:buSzPts val="1800"/>
              <a:buFont typeface="Garamond"/>
              <a:buChar char="○"/>
            </a:pPr>
            <a:endParaRPr lang="en-US" sz="1800" dirty="0" smtClean="0">
              <a:latin typeface="Garamond" panose="02020404030301010803" pitchFamily="18" charset="0"/>
              <a:ea typeface="Garamond"/>
              <a:cs typeface="Garamond"/>
              <a:sym typeface="Garamond"/>
            </a:endParaRPr>
          </a:p>
          <a:p>
            <a:pPr marL="914400" lvl="1" indent="-342900" algn="l" rtl="0">
              <a:spcBef>
                <a:spcPts val="0"/>
              </a:spcBef>
              <a:spcAft>
                <a:spcPts val="0"/>
              </a:spcAft>
              <a:buSzPts val="1800"/>
              <a:buFont typeface="Garamond"/>
              <a:buChar char="○"/>
            </a:pPr>
            <a:r>
              <a:rPr lang="en-US" sz="1800" dirty="0" smtClean="0">
                <a:latin typeface="Garamond" panose="02020404030301010803" pitchFamily="18" charset="0"/>
                <a:ea typeface="Garamond"/>
                <a:cs typeface="Garamond"/>
                <a:sym typeface="Garamond"/>
              </a:rPr>
              <a:t>McKee Road website - Please visit the school website </a:t>
            </a:r>
            <a:r>
              <a:rPr lang="en-US" sz="1800" u="sng" dirty="0" smtClean="0">
                <a:solidFill>
                  <a:schemeClr val="hlink"/>
                </a:solidFill>
                <a:latin typeface="Garamond" panose="02020404030301010803" pitchFamily="18" charset="0"/>
                <a:hlinkClick r:id="rId3"/>
              </a:rPr>
              <a:t>https://</a:t>
            </a:r>
            <a:r>
              <a:rPr lang="en-US" sz="1800" u="sng" dirty="0" smtClean="0">
                <a:solidFill>
                  <a:schemeClr val="hlink"/>
                </a:solidFill>
                <a:latin typeface="Garamond" panose="02020404030301010803" pitchFamily="18" charset="0"/>
              </a:rPr>
              <a:t>www.cmsk12.org/McKeeRoadES</a:t>
            </a:r>
            <a:r>
              <a:rPr lang="en-US" sz="1800" dirty="0" smtClean="0">
                <a:latin typeface="Garamond" panose="02020404030301010803" pitchFamily="18" charset="0"/>
                <a:ea typeface="Garamond"/>
                <a:cs typeface="Garamond"/>
                <a:sym typeface="Garamond"/>
              </a:rPr>
              <a:t> to view a calendar of events, to report an absence, to find the school supply lists, staff email lists, and more.</a:t>
            </a:r>
            <a:endParaRPr sz="1800" dirty="0">
              <a:latin typeface="Garamond" panose="02020404030301010803" pitchFamily="18" charset="0"/>
              <a:ea typeface="Garamond"/>
              <a:cs typeface="Garamond"/>
              <a:sym typeface="Garamond"/>
            </a:endParaRPr>
          </a:p>
        </p:txBody>
      </p:sp>
      <p:sp>
        <p:nvSpPr>
          <p:cNvPr id="330" name="Google Shape;330;p40"/>
          <p:cNvSpPr/>
          <p:nvPr/>
        </p:nvSpPr>
        <p:spPr>
          <a:xfrm>
            <a:off x="6630396" y="604654"/>
            <a:ext cx="673073"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1" name="Google Shape;331;p40"/>
          <p:cNvSpPr/>
          <p:nvPr/>
        </p:nvSpPr>
        <p:spPr>
          <a:xfrm>
            <a:off x="7303470" y="604654"/>
            <a:ext cx="667815"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2" name="Google Shape;332;p40"/>
          <p:cNvSpPr/>
          <p:nvPr/>
        </p:nvSpPr>
        <p:spPr>
          <a:xfrm>
            <a:off x="7971286" y="604654"/>
            <a:ext cx="650166"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3" name="Google Shape;333;p40"/>
          <p:cNvSpPr/>
          <p:nvPr/>
        </p:nvSpPr>
        <p:spPr>
          <a:xfrm>
            <a:off x="8621452" y="604654"/>
            <a:ext cx="583508"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4" name="Google Shape;334;p40"/>
          <p:cNvSpPr/>
          <p:nvPr/>
        </p:nvSpPr>
        <p:spPr>
          <a:xfrm>
            <a:off x="9213785" y="611475"/>
            <a:ext cx="650166"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5" name="Google Shape;335;p40"/>
          <p:cNvSpPr/>
          <p:nvPr/>
        </p:nvSpPr>
        <p:spPr>
          <a:xfrm>
            <a:off x="9863951" y="611475"/>
            <a:ext cx="658992"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10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2" end="2"/>
                                            </p:txEl>
                                          </p:spTgt>
                                        </p:tgtEl>
                                        <p:attrNameLst>
                                          <p:attrName>style.visibility</p:attrName>
                                        </p:attrNameLst>
                                      </p:cBhvr>
                                      <p:to>
                                        <p:strVal val="visible"/>
                                      </p:to>
                                    </p:set>
                                    <p:animEffect transition="in" filter="fade">
                                      <p:cBhvr>
                                        <p:cTn id="12" dur="1000"/>
                                        <p:tgtEl>
                                          <p:spTgt spid="3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4" end="4"/>
                                            </p:txEl>
                                          </p:spTgt>
                                        </p:tgtEl>
                                        <p:attrNameLst>
                                          <p:attrName>style.visibility</p:attrName>
                                        </p:attrNameLst>
                                      </p:cBhvr>
                                      <p:to>
                                        <p:strVal val="visible"/>
                                      </p:to>
                                    </p:set>
                                    <p:animEffect transition="in" filter="fade">
                                      <p:cBhvr>
                                        <p:cTn id="17" dur="1000"/>
                                        <p:tgtEl>
                                          <p:spTgt spid="3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6" end="6"/>
                                            </p:txEl>
                                          </p:spTgt>
                                        </p:tgtEl>
                                        <p:attrNameLst>
                                          <p:attrName>style.visibility</p:attrName>
                                        </p:attrNameLst>
                                      </p:cBhvr>
                                      <p:to>
                                        <p:strVal val="visible"/>
                                      </p:to>
                                    </p:set>
                                    <p:animEffect transition="in" filter="fade">
                                      <p:cBhvr>
                                        <p:cTn id="22" dur="1000"/>
                                        <p:tgtEl>
                                          <p:spTgt spid="3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p:nvPr/>
        </p:nvSpPr>
        <p:spPr>
          <a:xfrm>
            <a:off x="941978" y="648441"/>
            <a:ext cx="10536000" cy="504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Garamond"/>
                <a:ea typeface="Garamond"/>
                <a:cs typeface="Garamond"/>
                <a:sym typeface="Garamond"/>
              </a:rPr>
              <a:t>Office Staff at McKee Road</a:t>
            </a:r>
            <a:endParaRPr sz="2000" dirty="0">
              <a:latin typeface="Garamond"/>
              <a:ea typeface="Garamond"/>
              <a:cs typeface="Garamond"/>
              <a:sym typeface="Garamond"/>
            </a:endParaRPr>
          </a:p>
          <a:p>
            <a:pPr marL="0" lvl="0" indent="0" algn="l" rtl="0">
              <a:spcBef>
                <a:spcPts val="0"/>
              </a:spcBef>
              <a:spcAft>
                <a:spcPts val="0"/>
              </a:spcAft>
              <a:buNone/>
            </a:pPr>
            <a:r>
              <a:rPr lang="en-US" sz="2000" dirty="0" smtClean="0">
                <a:latin typeface="Garamond"/>
                <a:ea typeface="Garamond"/>
                <a:cs typeface="Garamond"/>
                <a:sym typeface="Garamond"/>
              </a:rPr>
              <a:t>Principal </a:t>
            </a:r>
            <a:r>
              <a:rPr lang="en-US" sz="2000" dirty="0">
                <a:latin typeface="Garamond"/>
                <a:ea typeface="Garamond"/>
                <a:cs typeface="Garamond"/>
                <a:sym typeface="Garamond"/>
              </a:rPr>
              <a:t>- Lane Price								</a:t>
            </a:r>
            <a:endParaRPr lang="en-US" sz="2000" dirty="0" smtClean="0">
              <a:latin typeface="Garamond"/>
              <a:ea typeface="Garamond"/>
              <a:cs typeface="Garamond"/>
              <a:sym typeface="Garamond"/>
            </a:endParaRPr>
          </a:p>
          <a:p>
            <a:pPr marL="0" lvl="0" indent="0" algn="l" rtl="0">
              <a:spcBef>
                <a:spcPts val="0"/>
              </a:spcBef>
              <a:spcAft>
                <a:spcPts val="0"/>
              </a:spcAft>
              <a:buNone/>
            </a:pPr>
            <a:r>
              <a:rPr lang="en-US" sz="2000" dirty="0" smtClean="0">
                <a:latin typeface="Garamond"/>
                <a:ea typeface="Garamond"/>
                <a:cs typeface="Garamond"/>
                <a:sym typeface="Garamond"/>
              </a:rPr>
              <a:t>Assistant </a:t>
            </a:r>
            <a:r>
              <a:rPr lang="en-US" sz="2000" dirty="0">
                <a:latin typeface="Garamond"/>
                <a:ea typeface="Garamond"/>
                <a:cs typeface="Garamond"/>
                <a:sym typeface="Garamond"/>
              </a:rPr>
              <a:t>Principal - Michelle Bitter</a:t>
            </a:r>
            <a:endParaRPr sz="2000" dirty="0">
              <a:latin typeface="Garamond"/>
              <a:ea typeface="Garamond"/>
              <a:cs typeface="Garamond"/>
              <a:sym typeface="Garamond"/>
            </a:endParaRPr>
          </a:p>
          <a:p>
            <a:pPr marL="0" lvl="0" indent="0" algn="l" rtl="0">
              <a:spcBef>
                <a:spcPts val="0"/>
              </a:spcBef>
              <a:spcAft>
                <a:spcPts val="0"/>
              </a:spcAft>
              <a:buNone/>
            </a:pPr>
            <a:endParaRPr sz="2000" dirty="0">
              <a:latin typeface="Garamond"/>
              <a:ea typeface="Garamond"/>
              <a:cs typeface="Garamond"/>
              <a:sym typeface="Garamond"/>
            </a:endParaRPr>
          </a:p>
          <a:p>
            <a:pPr marL="0" lvl="0" indent="0" rtl="0">
              <a:spcBef>
                <a:spcPts val="0"/>
              </a:spcBef>
              <a:spcAft>
                <a:spcPts val="0"/>
              </a:spcAft>
              <a:buNone/>
            </a:pPr>
            <a:r>
              <a:rPr lang="en-US" sz="2000" dirty="0">
                <a:latin typeface="Garamond"/>
                <a:ea typeface="Garamond"/>
                <a:cs typeface="Garamond"/>
                <a:sym typeface="Garamond"/>
              </a:rPr>
              <a:t>Sr. Admin Secretary </a:t>
            </a:r>
            <a:r>
              <a:rPr lang="en-US" sz="2000" dirty="0" smtClean="0">
                <a:latin typeface="Garamond"/>
                <a:ea typeface="Garamond"/>
                <a:cs typeface="Garamond"/>
                <a:sym typeface="Garamond"/>
              </a:rPr>
              <a:t>– Rita Bagwell</a:t>
            </a:r>
            <a:r>
              <a:rPr lang="en-US" sz="2000" dirty="0">
                <a:latin typeface="Garamond"/>
                <a:ea typeface="Garamond"/>
                <a:cs typeface="Garamond"/>
                <a:sym typeface="Garamond"/>
              </a:rPr>
              <a:t>								 Registrar and Attendance </a:t>
            </a:r>
            <a:r>
              <a:rPr lang="en-US" sz="2000" dirty="0" smtClean="0">
                <a:latin typeface="Garamond"/>
                <a:ea typeface="Garamond"/>
                <a:cs typeface="Garamond"/>
                <a:sym typeface="Garamond"/>
              </a:rPr>
              <a:t>– Lauren Simmons</a:t>
            </a:r>
            <a:endParaRPr sz="2000" dirty="0">
              <a:latin typeface="Garamond"/>
              <a:ea typeface="Garamond"/>
              <a:cs typeface="Garamond"/>
              <a:sym typeface="Garamond"/>
            </a:endParaRPr>
          </a:p>
          <a:p>
            <a:pPr marL="0" lvl="0" indent="0" algn="l" rtl="0">
              <a:spcBef>
                <a:spcPts val="0"/>
              </a:spcBef>
              <a:spcAft>
                <a:spcPts val="0"/>
              </a:spcAft>
              <a:buNone/>
            </a:pPr>
            <a:endParaRPr sz="2000" dirty="0">
              <a:latin typeface="Garamond"/>
              <a:ea typeface="Garamond"/>
              <a:cs typeface="Garamond"/>
              <a:sym typeface="Garamond"/>
            </a:endParaRPr>
          </a:p>
          <a:p>
            <a:pPr marL="0" lvl="0" indent="0" algn="l" rtl="0">
              <a:spcBef>
                <a:spcPts val="0"/>
              </a:spcBef>
              <a:spcAft>
                <a:spcPts val="0"/>
              </a:spcAft>
              <a:buNone/>
            </a:pPr>
            <a:r>
              <a:rPr lang="en-US" sz="2000" dirty="0">
                <a:latin typeface="Garamond"/>
                <a:ea typeface="Garamond"/>
                <a:cs typeface="Garamond"/>
                <a:sym typeface="Garamond"/>
              </a:rPr>
              <a:t>Academic Facilitator - Racine Kilpatrick					      </a:t>
            </a:r>
            <a:endParaRPr lang="en-US" sz="2000" dirty="0" smtClean="0">
              <a:latin typeface="Garamond"/>
              <a:ea typeface="Garamond"/>
              <a:cs typeface="Garamond"/>
              <a:sym typeface="Garamond"/>
            </a:endParaRPr>
          </a:p>
          <a:p>
            <a:pPr marL="0" lvl="0" indent="0" algn="l" rtl="0">
              <a:spcBef>
                <a:spcPts val="0"/>
              </a:spcBef>
              <a:spcAft>
                <a:spcPts val="0"/>
              </a:spcAft>
              <a:buNone/>
            </a:pPr>
            <a:r>
              <a:rPr lang="en-US" sz="2000" dirty="0" smtClean="0">
                <a:latin typeface="Garamond"/>
                <a:ea typeface="Garamond"/>
                <a:cs typeface="Garamond"/>
                <a:sym typeface="Garamond"/>
              </a:rPr>
              <a:t>Talent </a:t>
            </a:r>
            <a:r>
              <a:rPr lang="en-US" sz="2000" dirty="0">
                <a:latin typeface="Garamond"/>
                <a:ea typeface="Garamond"/>
                <a:cs typeface="Garamond"/>
                <a:sym typeface="Garamond"/>
              </a:rPr>
              <a:t>Development Teacher </a:t>
            </a:r>
            <a:r>
              <a:rPr lang="en-US" sz="2000" dirty="0" smtClean="0">
                <a:latin typeface="Garamond"/>
                <a:ea typeface="Garamond"/>
                <a:cs typeface="Garamond"/>
                <a:sym typeface="Garamond"/>
              </a:rPr>
              <a:t>– Devika Ragbeer</a:t>
            </a:r>
            <a:endParaRPr sz="2000" dirty="0">
              <a:latin typeface="Garamond"/>
              <a:ea typeface="Garamond"/>
              <a:cs typeface="Garamond"/>
              <a:sym typeface="Garamond"/>
            </a:endParaRPr>
          </a:p>
          <a:p>
            <a:pPr marL="0" lvl="0" indent="0" algn="l" rtl="0">
              <a:spcBef>
                <a:spcPts val="0"/>
              </a:spcBef>
              <a:spcAft>
                <a:spcPts val="0"/>
              </a:spcAft>
              <a:buNone/>
            </a:pPr>
            <a:endParaRPr sz="2000" dirty="0">
              <a:latin typeface="Garamond"/>
              <a:ea typeface="Garamond"/>
              <a:cs typeface="Garamond"/>
              <a:sym typeface="Garamond"/>
            </a:endParaRPr>
          </a:p>
          <a:p>
            <a:pPr marL="0" lvl="0" indent="0" algn="l" rtl="0">
              <a:spcBef>
                <a:spcPts val="0"/>
              </a:spcBef>
              <a:spcAft>
                <a:spcPts val="0"/>
              </a:spcAft>
              <a:buNone/>
            </a:pPr>
            <a:r>
              <a:rPr lang="en-US" sz="2000" dirty="0">
                <a:latin typeface="Garamond"/>
                <a:ea typeface="Garamond"/>
                <a:cs typeface="Garamond"/>
                <a:sym typeface="Garamond"/>
              </a:rPr>
              <a:t>School Counselor - Ericka Ficker </a:t>
            </a:r>
            <a:r>
              <a:rPr lang="en-US" sz="2000" dirty="0" smtClean="0">
                <a:latin typeface="Garamond"/>
                <a:ea typeface="Garamond"/>
                <a:cs typeface="Garamond"/>
                <a:sym typeface="Garamond"/>
              </a:rPr>
              <a:t>(3rd, 4th, </a:t>
            </a:r>
            <a:r>
              <a:rPr lang="en-US" sz="2000" dirty="0">
                <a:latin typeface="Garamond"/>
                <a:ea typeface="Garamond"/>
                <a:cs typeface="Garamond"/>
                <a:sym typeface="Garamond"/>
              </a:rPr>
              <a:t>5th)				    </a:t>
            </a:r>
            <a:endParaRPr lang="en-US" sz="2000" dirty="0" smtClean="0">
              <a:latin typeface="Garamond"/>
              <a:ea typeface="Garamond"/>
              <a:cs typeface="Garamond"/>
              <a:sym typeface="Garamond"/>
            </a:endParaRPr>
          </a:p>
          <a:p>
            <a:pPr marL="0" lvl="0" indent="0" algn="l" rtl="0">
              <a:spcBef>
                <a:spcPts val="0"/>
              </a:spcBef>
              <a:spcAft>
                <a:spcPts val="0"/>
              </a:spcAft>
              <a:buNone/>
            </a:pPr>
            <a:r>
              <a:rPr lang="en-US" sz="2000" dirty="0" smtClean="0">
                <a:latin typeface="Garamond"/>
                <a:ea typeface="Garamond"/>
                <a:cs typeface="Garamond"/>
                <a:sym typeface="Garamond"/>
              </a:rPr>
              <a:t>School </a:t>
            </a:r>
            <a:r>
              <a:rPr lang="en-US" sz="2000" dirty="0">
                <a:latin typeface="Garamond"/>
                <a:ea typeface="Garamond"/>
                <a:cs typeface="Garamond"/>
                <a:sym typeface="Garamond"/>
              </a:rPr>
              <a:t>Counselor - Melissa Miller </a:t>
            </a:r>
            <a:r>
              <a:rPr lang="en-US" sz="2000" dirty="0" smtClean="0">
                <a:latin typeface="Garamond"/>
                <a:ea typeface="Garamond"/>
                <a:cs typeface="Garamond"/>
                <a:sym typeface="Garamond"/>
              </a:rPr>
              <a:t>(</a:t>
            </a:r>
            <a:r>
              <a:rPr lang="en-US" sz="2000" dirty="0">
                <a:latin typeface="Garamond"/>
                <a:ea typeface="Garamond"/>
                <a:cs typeface="Garamond"/>
                <a:sym typeface="Garamond"/>
              </a:rPr>
              <a:t>K</a:t>
            </a:r>
            <a:r>
              <a:rPr lang="en-US" sz="2000" dirty="0" smtClean="0">
                <a:latin typeface="Garamond"/>
                <a:ea typeface="Garamond"/>
                <a:cs typeface="Garamond"/>
                <a:sym typeface="Garamond"/>
              </a:rPr>
              <a:t>, 1st, 2nd)</a:t>
            </a:r>
            <a:endParaRPr sz="2000" dirty="0">
              <a:latin typeface="Garamond"/>
              <a:ea typeface="Garamond"/>
              <a:cs typeface="Garamond"/>
              <a:sym typeface="Garamond"/>
            </a:endParaRPr>
          </a:p>
          <a:p>
            <a:pPr marL="0" lvl="0" indent="0" algn="l" rtl="0">
              <a:spcBef>
                <a:spcPts val="0"/>
              </a:spcBef>
              <a:spcAft>
                <a:spcPts val="0"/>
              </a:spcAft>
              <a:buNone/>
            </a:pPr>
            <a:endParaRPr sz="2000" dirty="0">
              <a:latin typeface="Garamond"/>
              <a:ea typeface="Garamond"/>
              <a:cs typeface="Garamond"/>
              <a:sym typeface="Garamond"/>
            </a:endParaRPr>
          </a:p>
          <a:p>
            <a:pPr marL="0" lvl="0" indent="0" algn="l" rtl="0">
              <a:spcBef>
                <a:spcPts val="0"/>
              </a:spcBef>
              <a:spcAft>
                <a:spcPts val="0"/>
              </a:spcAft>
              <a:buNone/>
            </a:pPr>
            <a:r>
              <a:rPr lang="en-US" sz="2000" dirty="0">
                <a:latin typeface="Garamond"/>
                <a:ea typeface="Garamond"/>
                <a:cs typeface="Garamond"/>
                <a:sym typeface="Garamond"/>
              </a:rPr>
              <a:t>School Nurse </a:t>
            </a:r>
            <a:r>
              <a:rPr lang="en-US" sz="2000" dirty="0" smtClean="0">
                <a:latin typeface="Garamond"/>
                <a:ea typeface="Garamond"/>
                <a:cs typeface="Garamond"/>
                <a:sym typeface="Garamond"/>
              </a:rPr>
              <a:t>– Sarah Zmyslowska</a:t>
            </a:r>
            <a:r>
              <a:rPr lang="en-US" sz="2000" dirty="0">
                <a:latin typeface="Garamond"/>
                <a:ea typeface="Garamond"/>
                <a:cs typeface="Garamond"/>
                <a:sym typeface="Garamond"/>
              </a:rPr>
              <a:t>					   		       Afterschool Coordinator - Lauren Sifford</a:t>
            </a:r>
            <a:endParaRPr sz="2000" dirty="0">
              <a:latin typeface="Garamond"/>
              <a:ea typeface="Garamond"/>
              <a:cs typeface="Garamond"/>
              <a:sym typeface="Garamond"/>
            </a:endParaRPr>
          </a:p>
          <a:p>
            <a:pPr marL="0" lvl="0" indent="0" algn="l" rtl="0">
              <a:spcBef>
                <a:spcPts val="0"/>
              </a:spcBef>
              <a:spcAft>
                <a:spcPts val="0"/>
              </a:spcAft>
              <a:buNone/>
            </a:pPr>
            <a:endParaRPr dirty="0">
              <a:latin typeface="Garamond"/>
              <a:ea typeface="Garamond"/>
              <a:cs typeface="Garamond"/>
              <a:sym typeface="Garamond"/>
            </a:endParaRPr>
          </a:p>
          <a:p>
            <a:pPr marL="0" lvl="0" indent="0" algn="l" rtl="0">
              <a:spcBef>
                <a:spcPts val="0"/>
              </a:spcBef>
              <a:spcAft>
                <a:spcPts val="0"/>
              </a:spcAft>
              <a:buNone/>
            </a:pPr>
            <a:r>
              <a:rPr lang="en-US" sz="3200" dirty="0" smtClean="0">
                <a:latin typeface="Garamond"/>
                <a:ea typeface="Garamond"/>
                <a:cs typeface="Garamond"/>
                <a:sym typeface="Garamond"/>
              </a:rPr>
              <a:t>Office </a:t>
            </a:r>
            <a:r>
              <a:rPr lang="en-US" sz="3200" dirty="0">
                <a:latin typeface="Garamond"/>
                <a:ea typeface="Garamond"/>
                <a:cs typeface="Garamond"/>
                <a:sym typeface="Garamond"/>
              </a:rPr>
              <a:t>Phone 980-343-3970	</a:t>
            </a:r>
            <a:r>
              <a:rPr lang="en-US" sz="3200" dirty="0" smtClean="0">
                <a:latin typeface="Garamond"/>
                <a:ea typeface="Garamond"/>
                <a:cs typeface="Garamond"/>
                <a:sym typeface="Garamond"/>
              </a:rPr>
              <a:t>               Office </a:t>
            </a:r>
            <a:r>
              <a:rPr lang="en-US" sz="3200" dirty="0">
                <a:latin typeface="Garamond"/>
                <a:ea typeface="Garamond"/>
                <a:cs typeface="Garamond"/>
                <a:sym typeface="Garamond"/>
              </a:rPr>
              <a:t>Fax 980-343-3976</a:t>
            </a:r>
            <a:endParaRPr sz="3200" dirty="0">
              <a:latin typeface="Garamond"/>
              <a:ea typeface="Garamond"/>
              <a:cs typeface="Garamond"/>
              <a:sym typeface="Garamond"/>
            </a:endParaRPr>
          </a:p>
        </p:txBody>
      </p:sp>
      <p:sp>
        <p:nvSpPr>
          <p:cNvPr id="341" name="Google Shape;341;p41"/>
          <p:cNvSpPr/>
          <p:nvPr/>
        </p:nvSpPr>
        <p:spPr>
          <a:xfrm>
            <a:off x="3983464" y="649669"/>
            <a:ext cx="388988" cy="331416"/>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46" name="Google Shape;346;p41"/>
          <p:cNvSpPr/>
          <p:nvPr/>
        </p:nvSpPr>
        <p:spPr>
          <a:xfrm>
            <a:off x="8081037" y="648441"/>
            <a:ext cx="388988" cy="331416"/>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p:nvPr/>
        </p:nvSpPr>
        <p:spPr>
          <a:xfrm>
            <a:off x="855023" y="710297"/>
            <a:ext cx="10369303" cy="47416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smtClean="0">
                <a:solidFill>
                  <a:schemeClr val="dk1"/>
                </a:solidFill>
                <a:latin typeface="+mn-lt"/>
                <a:ea typeface="Garamond"/>
                <a:cs typeface="Garamond"/>
                <a:sym typeface="Garamond"/>
              </a:rPr>
              <a:t>Additional Resources</a:t>
            </a:r>
          </a:p>
          <a:p>
            <a:pPr marL="0" marR="0" lvl="0" indent="0" algn="l" rtl="0">
              <a:spcBef>
                <a:spcPts val="0"/>
              </a:spcBef>
              <a:spcAft>
                <a:spcPts val="0"/>
              </a:spcAft>
              <a:buNone/>
            </a:pPr>
            <a:endParaRPr sz="1800" dirty="0" smtClean="0">
              <a:solidFill>
                <a:schemeClr val="dk1"/>
              </a:solidFill>
              <a:latin typeface="+mn-lt"/>
              <a:ea typeface="Garamond"/>
              <a:cs typeface="Garamond"/>
              <a:sym typeface="Garamond"/>
            </a:endParaRPr>
          </a:p>
          <a:p>
            <a:pPr marR="0" lvl="0" algn="l" rtl="0">
              <a:spcBef>
                <a:spcPts val="0"/>
              </a:spcBef>
              <a:spcAft>
                <a:spcPts val="0"/>
              </a:spcAft>
              <a:buClr>
                <a:schemeClr val="dk1"/>
              </a:buClr>
              <a:buSzPts val="2400"/>
            </a:pPr>
            <a:r>
              <a:rPr lang="en-US" sz="1800" dirty="0" smtClean="0">
                <a:solidFill>
                  <a:schemeClr val="dk1"/>
                </a:solidFill>
                <a:latin typeface="+mn-lt"/>
                <a:ea typeface="Garamond"/>
                <a:cs typeface="Garamond"/>
                <a:sym typeface="Garamond"/>
              </a:rPr>
              <a:t>"Going to Kindergarten" Handout - Kindergarten tips (available in school office)</a:t>
            </a:r>
          </a:p>
          <a:p>
            <a:pPr marR="0" lvl="0" algn="l" rtl="0">
              <a:spcBef>
                <a:spcPts val="0"/>
              </a:spcBef>
              <a:spcAft>
                <a:spcPts val="0"/>
              </a:spcAft>
              <a:buClr>
                <a:schemeClr val="dk1"/>
              </a:buClr>
              <a:buSzPts val="2400"/>
            </a:pPr>
            <a:endParaRPr sz="1800" dirty="0" smtClean="0">
              <a:latin typeface="+mn-lt"/>
            </a:endParaRPr>
          </a:p>
          <a:p>
            <a:pPr marR="0" lvl="0" algn="l" rtl="0">
              <a:spcBef>
                <a:spcPts val="0"/>
              </a:spcBef>
              <a:spcAft>
                <a:spcPts val="0"/>
              </a:spcAft>
              <a:buClr>
                <a:schemeClr val="dk1"/>
              </a:buClr>
              <a:buSzPts val="2400"/>
            </a:pPr>
            <a:r>
              <a:rPr lang="en-US" sz="1800" dirty="0" smtClean="0">
                <a:solidFill>
                  <a:schemeClr val="dk1"/>
                </a:solidFill>
                <a:latin typeface="+mn-lt"/>
                <a:ea typeface="Garamond"/>
                <a:cs typeface="Garamond"/>
                <a:sym typeface="Garamond"/>
              </a:rPr>
              <a:t>NC Health Assessment Form (available on CMS website and school office)</a:t>
            </a:r>
          </a:p>
          <a:p>
            <a:pPr marR="0" lvl="0" algn="l" rtl="0">
              <a:spcBef>
                <a:spcPts val="0"/>
              </a:spcBef>
              <a:spcAft>
                <a:spcPts val="0"/>
              </a:spcAft>
              <a:buClr>
                <a:schemeClr val="dk1"/>
              </a:buClr>
              <a:buSzPts val="2400"/>
            </a:pPr>
            <a:endParaRPr sz="1800" dirty="0" smtClean="0">
              <a:latin typeface="+mn-lt"/>
            </a:endParaRPr>
          </a:p>
          <a:p>
            <a:pPr marR="0" lvl="0" algn="l" rtl="0">
              <a:spcBef>
                <a:spcPts val="0"/>
              </a:spcBef>
              <a:spcAft>
                <a:spcPts val="0"/>
              </a:spcAft>
              <a:buClr>
                <a:schemeClr val="dk1"/>
              </a:buClr>
              <a:buSzPts val="2400"/>
            </a:pPr>
            <a:r>
              <a:rPr lang="en-US" sz="1800" dirty="0" smtClean="0">
                <a:solidFill>
                  <a:schemeClr val="dk1"/>
                </a:solidFill>
                <a:latin typeface="+mn-lt"/>
                <a:ea typeface="Garamond"/>
                <a:cs typeface="Garamond"/>
                <a:sym typeface="Garamond"/>
              </a:rPr>
              <a:t>Kindergarten - A Handbook for Parents (available in school office)</a:t>
            </a:r>
          </a:p>
          <a:p>
            <a:pPr marR="0" lvl="0" algn="l" rtl="0">
              <a:spcBef>
                <a:spcPts val="0"/>
              </a:spcBef>
              <a:spcAft>
                <a:spcPts val="0"/>
              </a:spcAft>
              <a:buClr>
                <a:schemeClr val="dk1"/>
              </a:buClr>
              <a:buSzPts val="2400"/>
            </a:pPr>
            <a:endParaRPr lang="en-US" sz="1800" dirty="0" smtClean="0">
              <a:solidFill>
                <a:schemeClr val="dk1"/>
              </a:solidFill>
              <a:latin typeface="+mn-lt"/>
              <a:ea typeface="Garamond"/>
              <a:cs typeface="Garamond"/>
              <a:sym typeface="Garamond"/>
            </a:endParaRPr>
          </a:p>
          <a:p>
            <a:pPr marR="0" lvl="0" algn="l" rtl="0">
              <a:spcBef>
                <a:spcPts val="0"/>
              </a:spcBef>
              <a:spcAft>
                <a:spcPts val="0"/>
              </a:spcAft>
              <a:buClr>
                <a:schemeClr val="dk1"/>
              </a:buClr>
              <a:buSzPts val="2400"/>
            </a:pPr>
            <a:r>
              <a:rPr lang="en-US" sz="1800" dirty="0" smtClean="0">
                <a:solidFill>
                  <a:schemeClr val="dk1"/>
                </a:solidFill>
                <a:latin typeface="+mn-lt"/>
                <a:ea typeface="Garamond"/>
                <a:cs typeface="Garamond"/>
                <a:sym typeface="Garamond"/>
              </a:rPr>
              <a:t>Visit the CMS website for additional forms: www.cmsk12.org </a:t>
            </a:r>
          </a:p>
          <a:p>
            <a:pPr marR="0" lvl="0" algn="l" rtl="0">
              <a:spcBef>
                <a:spcPts val="0"/>
              </a:spcBef>
              <a:spcAft>
                <a:spcPts val="0"/>
              </a:spcAft>
              <a:buClr>
                <a:schemeClr val="dk1"/>
              </a:buClr>
              <a:buSzPts val="2400"/>
            </a:pPr>
            <a:endParaRPr lang="en-US" sz="1800" dirty="0" smtClean="0">
              <a:solidFill>
                <a:schemeClr val="dk1"/>
              </a:solidFill>
              <a:latin typeface="+mn-lt"/>
              <a:ea typeface="Garamond"/>
              <a:cs typeface="Garamond"/>
              <a:sym typeface="Garamond"/>
            </a:endParaRPr>
          </a:p>
          <a:p>
            <a:pPr>
              <a:buSzPts val="2400"/>
            </a:pPr>
            <a:r>
              <a:rPr lang="en-US" sz="1800" dirty="0" smtClean="0">
                <a:solidFill>
                  <a:schemeClr val="dk1"/>
                </a:solidFill>
                <a:latin typeface="+mn-lt"/>
                <a:ea typeface="Garamond"/>
                <a:cs typeface="Garamond"/>
              </a:rPr>
              <a:t>Visit the North Carolina Department of Public Instruction website for Kindergarten Reading Support Strategies </a:t>
            </a:r>
            <a:r>
              <a:rPr lang="en-US" sz="1800" dirty="0" smtClean="0">
                <a:solidFill>
                  <a:schemeClr val="dk1"/>
                </a:solidFill>
                <a:latin typeface="+mn-lt"/>
                <a:ea typeface="Garamond"/>
                <a:hlinkClick r:id="rId3">
                  <a:extLst>
                    <a:ext uri="{A12FA001-AC4F-418D-AE19-62706E023703}">
                      <ahyp:hlinkClr xmlns:ahyp="http://schemas.microsoft.com/office/drawing/2018/hyperlinkcolor" xmlns="" xmlns:lc="http://schemas.openxmlformats.org/drawingml/2006/lockedCanvas" val="tx"/>
                    </a:ext>
                  </a:extLst>
                </a:hlinkClick>
              </a:rPr>
              <a:t>https</a:t>
            </a:r>
            <a:r>
              <a:rPr lang="en-US" sz="1800" dirty="0" smtClean="0">
                <a:latin typeface="+mn-lt"/>
                <a:hlinkClick r:id="rId3">
                  <a:extLst>
                    <a:ext uri="{A12FA001-AC4F-418D-AE19-62706E023703}">
                      <ahyp:hlinkClr xmlns:ahyp="http://schemas.microsoft.com/office/drawing/2018/hyperlinkcolor" xmlns="" xmlns:lc="http://schemas.openxmlformats.org/drawingml/2006/lockedCanvas" val="tx"/>
                    </a:ext>
                  </a:extLst>
                </a:hlinkClick>
              </a:rPr>
              <a:t>://bit.ly/3GW89Rf</a:t>
            </a:r>
            <a:r>
              <a:rPr lang="en-US" sz="1800" dirty="0" smtClean="0">
                <a:latin typeface="+mn-lt"/>
              </a:rPr>
              <a:t> </a:t>
            </a:r>
          </a:p>
          <a:p>
            <a:pPr>
              <a:buSzPts val="2400"/>
            </a:pPr>
            <a:endParaRPr lang="en-US" sz="1800" dirty="0" smtClean="0">
              <a:latin typeface="+mn-lt"/>
            </a:endParaRPr>
          </a:p>
          <a:p>
            <a:pPr>
              <a:buSzPts val="2400"/>
            </a:pPr>
            <a:r>
              <a:rPr lang="en-US" sz="1800" dirty="0" smtClean="0">
                <a:latin typeface="+mn-lt"/>
                <a:ea typeface="Garamond"/>
              </a:rPr>
              <a:t>Family’s Guide to Supporting Kindergarten Readiness</a:t>
            </a:r>
            <a:r>
              <a:rPr lang="en-US" sz="1800" dirty="0" smtClean="0">
                <a:solidFill>
                  <a:schemeClr val="dk1"/>
                </a:solidFill>
                <a:latin typeface="+mn-lt"/>
                <a:ea typeface="Garamond"/>
              </a:rPr>
              <a:t> </a:t>
            </a:r>
            <a:r>
              <a:rPr lang="en-US" sz="1800" dirty="0" smtClean="0">
                <a:latin typeface="+mn-lt"/>
                <a:ea typeface="Garamond"/>
                <a:hlinkClick r:id="rId4"/>
              </a:rPr>
              <a:t>https://bit.ly/3opm2B9</a:t>
            </a:r>
            <a:r>
              <a:rPr lang="en-US" sz="1800" dirty="0" smtClean="0">
                <a:latin typeface="+mn-lt"/>
                <a:ea typeface="Garamond"/>
              </a:rPr>
              <a:t> </a:t>
            </a:r>
            <a:endParaRPr lang="en-US" sz="1800" dirty="0" smtClean="0">
              <a:solidFill>
                <a:schemeClr val="dk1"/>
              </a:solidFill>
              <a:latin typeface="+mn-lt"/>
              <a:ea typeface="Garamond"/>
            </a:endParaRPr>
          </a:p>
          <a:p>
            <a:pPr marR="0" lvl="0" algn="l" rtl="0">
              <a:spcBef>
                <a:spcPts val="0"/>
              </a:spcBef>
              <a:spcAft>
                <a:spcPts val="0"/>
              </a:spcAft>
              <a:buClr>
                <a:schemeClr val="dk1"/>
              </a:buClr>
              <a:buSzPts val="2400"/>
            </a:pPr>
            <a:endParaRPr sz="1800" dirty="0">
              <a:solidFill>
                <a:schemeClr val="dk1"/>
              </a:solidFill>
              <a:latin typeface="Garamond" panose="02020404030301010803" pitchFamily="18" charset="0"/>
              <a:ea typeface="Garamond"/>
              <a:cs typeface="Garamond"/>
              <a:sym typeface="Garamond"/>
            </a:endParaRPr>
          </a:p>
          <a:p>
            <a:pPr marL="0" marR="0" lvl="0" indent="0" algn="l">
              <a:spcBef>
                <a:spcPts val="0"/>
              </a:spcBef>
              <a:spcAft>
                <a:spcPts val="0"/>
              </a:spcAft>
              <a:buSzPts val="2400"/>
              <a:buNone/>
            </a:pPr>
            <a:endParaRPr lang="en-US" sz="1800" dirty="0">
              <a:solidFill>
                <a:schemeClr val="dk1"/>
              </a:solidFill>
              <a:latin typeface="Garamond"/>
              <a:ea typeface="Garamond"/>
              <a:cs typeface="Garamond"/>
            </a:endParaRPr>
          </a:p>
          <a:p>
            <a:endParaRPr lang="en-US" sz="1800" dirty="0">
              <a:solidFill>
                <a:schemeClr val="dk1"/>
              </a:solidFill>
              <a:latin typeface="Garamond"/>
              <a:ea typeface="Garamond"/>
              <a:cs typeface="Garamond"/>
            </a:endParaRPr>
          </a:p>
          <a:p>
            <a:endParaRPr lang="en-US" sz="1800" dirty="0">
              <a:solidFill>
                <a:schemeClr val="dk1"/>
              </a:solidFill>
              <a:latin typeface="Garamond"/>
              <a:ea typeface="Garamond"/>
              <a:cs typeface="Garamond"/>
            </a:endParaRPr>
          </a:p>
        </p:txBody>
      </p:sp>
      <p:sp>
        <p:nvSpPr>
          <p:cNvPr id="352" name="Google Shape;352;p42"/>
          <p:cNvSpPr/>
          <p:nvPr/>
        </p:nvSpPr>
        <p:spPr>
          <a:xfrm>
            <a:off x="1526311" y="5508024"/>
            <a:ext cx="865088" cy="654151"/>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3" name="Google Shape;353;p42"/>
          <p:cNvSpPr/>
          <p:nvPr/>
        </p:nvSpPr>
        <p:spPr>
          <a:xfrm>
            <a:off x="3151911" y="5508024"/>
            <a:ext cx="781744" cy="654151"/>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4" name="Google Shape;354;p42"/>
          <p:cNvSpPr/>
          <p:nvPr/>
        </p:nvSpPr>
        <p:spPr>
          <a:xfrm>
            <a:off x="4743496" y="5508024"/>
            <a:ext cx="865088" cy="654151"/>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5" name="Google Shape;355;p42"/>
          <p:cNvSpPr/>
          <p:nvPr/>
        </p:nvSpPr>
        <p:spPr>
          <a:xfrm>
            <a:off x="6335084" y="5508024"/>
            <a:ext cx="876994" cy="654151"/>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6" name="Google Shape;356;p42"/>
          <p:cNvSpPr/>
          <p:nvPr/>
        </p:nvSpPr>
        <p:spPr>
          <a:xfrm>
            <a:off x="7960684" y="5451931"/>
            <a:ext cx="817463" cy="701776"/>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7" name="Google Shape;357;p42"/>
          <p:cNvSpPr/>
          <p:nvPr/>
        </p:nvSpPr>
        <p:spPr>
          <a:xfrm>
            <a:off x="9586284" y="5451931"/>
            <a:ext cx="888901" cy="701776"/>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p:nvPr/>
        </p:nvSpPr>
        <p:spPr>
          <a:xfrm>
            <a:off x="863600" y="889000"/>
            <a:ext cx="10325100" cy="47397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u="sng" dirty="0">
                <a:solidFill>
                  <a:schemeClr val="dk1"/>
                </a:solidFill>
                <a:latin typeface="Garamond"/>
                <a:ea typeface="Garamond"/>
                <a:cs typeface="Garamond"/>
                <a:sym typeface="Garamond"/>
              </a:rPr>
              <a:t>Rising Kindergarten Placement Information</a:t>
            </a:r>
            <a:endParaRPr dirty="0"/>
          </a:p>
          <a:p>
            <a:pPr marL="0" marR="0" lvl="0" indent="0" algn="l" rtl="0">
              <a:spcBef>
                <a:spcPts val="0"/>
              </a:spcBef>
              <a:spcAft>
                <a:spcPts val="0"/>
              </a:spcAft>
              <a:buNone/>
            </a:pPr>
            <a:endParaRPr sz="3000" b="1" u="sng" dirty="0">
              <a:solidFill>
                <a:schemeClr val="dk1"/>
              </a:solidFill>
              <a:latin typeface="Garamond"/>
              <a:ea typeface="Garamond"/>
              <a:cs typeface="Garamond"/>
              <a:sym typeface="Garamond"/>
            </a:endParaRPr>
          </a:p>
          <a:p>
            <a:pPr marL="457200" marR="0" lvl="0" indent="-457200" algn="l" rtl="0">
              <a:spcBef>
                <a:spcPts val="0"/>
              </a:spcBef>
              <a:spcAft>
                <a:spcPts val="0"/>
              </a:spcAft>
              <a:buFont typeface="Arial" panose="020B0604020202020204" pitchFamily="34" charset="0"/>
              <a:buChar char="•"/>
            </a:pPr>
            <a:r>
              <a:rPr lang="en-US" sz="3000" dirty="0" smtClean="0">
                <a:solidFill>
                  <a:schemeClr val="dk1"/>
                </a:solidFill>
                <a:latin typeface="Garamond"/>
                <a:ea typeface="Garamond"/>
                <a:cs typeface="Garamond"/>
                <a:sym typeface="Garamond"/>
              </a:rPr>
              <a:t>To “Get to Know” your student, parents have the option to complete the </a:t>
            </a:r>
            <a:r>
              <a:rPr lang="en-US" sz="3000" b="1" u="sng" dirty="0" smtClean="0">
                <a:solidFill>
                  <a:schemeClr val="dk1"/>
                </a:solidFill>
                <a:latin typeface="Garamond"/>
                <a:ea typeface="Garamond"/>
                <a:cs typeface="Garamond"/>
                <a:sym typeface="Garamond"/>
              </a:rPr>
              <a:t>Rising Kindergarten Placement Information</a:t>
            </a:r>
            <a:r>
              <a:rPr lang="en-US" sz="3000" dirty="0" smtClean="0">
                <a:solidFill>
                  <a:schemeClr val="dk1"/>
                </a:solidFill>
                <a:latin typeface="Garamond"/>
                <a:ea typeface="Garamond"/>
                <a:cs typeface="Garamond"/>
                <a:sym typeface="Garamond"/>
              </a:rPr>
              <a:t> form.</a:t>
            </a:r>
          </a:p>
          <a:p>
            <a:pPr marR="0" lvl="0" algn="l" rtl="0">
              <a:spcBef>
                <a:spcPts val="0"/>
              </a:spcBef>
              <a:spcAft>
                <a:spcPts val="0"/>
              </a:spcAft>
            </a:pPr>
            <a:endParaRPr lang="en-US" sz="3000" dirty="0" smtClean="0">
              <a:solidFill>
                <a:schemeClr val="dk1"/>
              </a:solidFill>
              <a:latin typeface="Garamond"/>
              <a:ea typeface="Garamond"/>
              <a:cs typeface="Garamond"/>
              <a:sym typeface="Garamond"/>
            </a:endParaRPr>
          </a:p>
          <a:p>
            <a:pPr marL="285750" marR="0" lvl="0" indent="-285750" algn="l" rtl="0">
              <a:spcBef>
                <a:spcPts val="0"/>
              </a:spcBef>
              <a:spcAft>
                <a:spcPts val="0"/>
              </a:spcAft>
              <a:buFont typeface="Arial" panose="020B0604020202020204" pitchFamily="34" charset="0"/>
              <a:buChar char="•"/>
            </a:pPr>
            <a:r>
              <a:rPr lang="en-US" sz="3000" dirty="0" smtClean="0">
                <a:solidFill>
                  <a:schemeClr val="dk1"/>
                </a:solidFill>
                <a:latin typeface="Garamond"/>
                <a:sym typeface="Garamond"/>
              </a:rPr>
              <a:t>This form </a:t>
            </a:r>
            <a:r>
              <a:rPr lang="en-US" sz="3000" dirty="0" smtClean="0">
                <a:solidFill>
                  <a:schemeClr val="dk1"/>
                </a:solidFill>
                <a:latin typeface="Garamond"/>
                <a:ea typeface="Garamond"/>
                <a:cs typeface="Garamond"/>
                <a:sym typeface="Garamond"/>
              </a:rPr>
              <a:t>allows our administrators to learn a little more about your child.  Please complete and submit by June 1</a:t>
            </a:r>
            <a:r>
              <a:rPr lang="en-US" sz="3000" baseline="30000" dirty="0" smtClean="0">
                <a:solidFill>
                  <a:schemeClr val="dk1"/>
                </a:solidFill>
                <a:latin typeface="Garamond"/>
                <a:ea typeface="Garamond"/>
                <a:cs typeface="Garamond"/>
                <a:sym typeface="Garamond"/>
              </a:rPr>
              <a:t>st</a:t>
            </a:r>
            <a:r>
              <a:rPr lang="en-US" sz="3000" dirty="0" smtClean="0">
                <a:solidFill>
                  <a:schemeClr val="dk1"/>
                </a:solidFill>
                <a:latin typeface="Garamond"/>
                <a:ea typeface="Garamond"/>
                <a:cs typeface="Garamond"/>
                <a:sym typeface="Garamond"/>
              </a:rPr>
              <a:t> – a link will be posted on the McKee website: </a:t>
            </a:r>
            <a:r>
              <a:rPr lang="en-US" sz="2000" dirty="0" smtClean="0">
                <a:solidFill>
                  <a:schemeClr val="dk1"/>
                </a:solidFill>
                <a:latin typeface="Garamond"/>
                <a:ea typeface="Garamond"/>
                <a:cs typeface="Garamond"/>
                <a:sym typeface="Garamond"/>
                <a:hlinkClick r:id="rId3"/>
              </a:rPr>
              <a:t>https://forms.gle/BxefZJrpCGi3Jtyf8</a:t>
            </a:r>
            <a:r>
              <a:rPr lang="en-US" sz="2000" dirty="0" smtClean="0">
                <a:solidFill>
                  <a:schemeClr val="dk1"/>
                </a:solidFill>
                <a:latin typeface="Garamond"/>
                <a:ea typeface="Garamond"/>
                <a:cs typeface="Garamond"/>
                <a:sym typeface="Garamond"/>
              </a:rPr>
              <a:t> </a:t>
            </a:r>
            <a:endParaRPr sz="2000" dirty="0" smtClean="0">
              <a:solidFill>
                <a:schemeClr val="dk1"/>
              </a:solidFill>
              <a:latin typeface="Garamond"/>
              <a:ea typeface="Garamond"/>
              <a:cs typeface="Garamond"/>
              <a:sym typeface="Garamond"/>
            </a:endParaRPr>
          </a:p>
          <a:p>
            <a:pPr marL="0" marR="0" lvl="0" indent="0" algn="l" rtl="0">
              <a:spcBef>
                <a:spcPts val="0"/>
              </a:spcBef>
              <a:spcAft>
                <a:spcPts val="0"/>
              </a:spcAft>
              <a:buNone/>
            </a:pPr>
            <a:endParaRPr sz="3000" dirty="0" smtClean="0">
              <a:solidFill>
                <a:schemeClr val="dk1"/>
              </a:solidFill>
              <a:latin typeface="Garamond"/>
              <a:ea typeface="Garamond"/>
              <a:cs typeface="Garamond"/>
              <a:sym typeface="Garamond"/>
            </a:endParaRPr>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a:t>
            </a:r>
            <a:endParaRPr dirty="0"/>
          </a:p>
          <a:p>
            <a:pPr marL="0" marR="0" lvl="0" indent="0" algn="l" rtl="0">
              <a:spcBef>
                <a:spcPts val="0"/>
              </a:spcBef>
              <a:spcAft>
                <a:spcPts val="0"/>
              </a:spcAft>
              <a:buNone/>
            </a:pPr>
            <a:r>
              <a:rPr lang="en-US" sz="1800" dirty="0">
                <a:solidFill>
                  <a:schemeClr val="dk1"/>
                </a:solidFill>
                <a:latin typeface="Garamond"/>
                <a:ea typeface="Garamond"/>
                <a:cs typeface="Garamond"/>
                <a:sym typeface="Garamond"/>
              </a:rPr>
              <a:t> </a:t>
            </a:r>
            <a:endParaRPr dirty="0"/>
          </a:p>
          <a:p>
            <a:pPr marL="0" marR="0" lvl="0" indent="0" algn="l" rtl="0">
              <a:spcBef>
                <a:spcPts val="0"/>
              </a:spcBef>
              <a:spcAft>
                <a:spcPts val="0"/>
              </a:spcAft>
              <a:buNone/>
            </a:pPr>
            <a:endParaRPr sz="1800" dirty="0">
              <a:solidFill>
                <a:schemeClr val="dk1"/>
              </a:solidFill>
              <a:latin typeface="Garamond"/>
              <a:ea typeface="Garamond"/>
              <a:cs typeface="Garamond"/>
              <a:sym typeface="Garamond"/>
            </a:endParaRPr>
          </a:p>
        </p:txBody>
      </p:sp>
      <p:sp>
        <p:nvSpPr>
          <p:cNvPr id="216" name="Google Shape;216;p26"/>
          <p:cNvSpPr/>
          <p:nvPr/>
        </p:nvSpPr>
        <p:spPr>
          <a:xfrm>
            <a:off x="4203897" y="5264229"/>
            <a:ext cx="447000"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17" name="Google Shape;217;p26"/>
          <p:cNvSpPr/>
          <p:nvPr/>
        </p:nvSpPr>
        <p:spPr>
          <a:xfrm>
            <a:off x="4876971" y="5264229"/>
            <a:ext cx="447000"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18" name="Google Shape;218;p26"/>
          <p:cNvSpPr/>
          <p:nvPr/>
        </p:nvSpPr>
        <p:spPr>
          <a:xfrm>
            <a:off x="5544786" y="5264229"/>
            <a:ext cx="447000"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19" name="Google Shape;219;p26"/>
          <p:cNvSpPr/>
          <p:nvPr/>
        </p:nvSpPr>
        <p:spPr>
          <a:xfrm>
            <a:off x="6194952" y="5264229"/>
            <a:ext cx="447000"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20" name="Google Shape;220;p26"/>
          <p:cNvSpPr/>
          <p:nvPr/>
        </p:nvSpPr>
        <p:spPr>
          <a:xfrm>
            <a:off x="6868027" y="5258302"/>
            <a:ext cx="447000" cy="657900"/>
          </a:xfrm>
          <a:prstGeom prst="star5">
            <a:avLst>
              <a:gd name="adj" fmla="val 19098"/>
              <a:gd name="hf" fmla="val 105146"/>
              <a:gd name="vf" fmla="val 110557"/>
            </a:avLst>
          </a:prstGeom>
          <a:solidFill>
            <a:srgbClr val="FFFF0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21" name="Google Shape;221;p26"/>
          <p:cNvSpPr/>
          <p:nvPr/>
        </p:nvSpPr>
        <p:spPr>
          <a:xfrm>
            <a:off x="7541101" y="5258302"/>
            <a:ext cx="447000" cy="657900"/>
          </a:xfrm>
          <a:prstGeom prst="star5">
            <a:avLst>
              <a:gd name="adj" fmla="val 19098"/>
              <a:gd name="hf" fmla="val 105146"/>
              <a:gd name="vf" fmla="val 110557"/>
            </a:avLst>
          </a:prstGeom>
          <a:solidFill>
            <a:srgbClr val="0070C0"/>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353" y="684311"/>
            <a:ext cx="3068469" cy="307777"/>
          </a:xfrm>
          <a:prstGeom prst="rect">
            <a:avLst/>
          </a:prstGeom>
        </p:spPr>
        <p:txBody>
          <a:bodyPr wrap="none">
            <a:spAutoFit/>
          </a:bodyPr>
          <a:lstStyle/>
          <a:p>
            <a:r>
              <a:rPr lang="en-US" b="1" dirty="0"/>
              <a:t>Parent Teacher Association (PTA)</a:t>
            </a:r>
          </a:p>
        </p:txBody>
      </p:sp>
      <p:sp>
        <p:nvSpPr>
          <p:cNvPr id="4" name="Google Shape;54;p13"/>
          <p:cNvSpPr txBox="1"/>
          <p:nvPr/>
        </p:nvSpPr>
        <p:spPr>
          <a:xfrm>
            <a:off x="810689" y="992088"/>
            <a:ext cx="5343926" cy="475956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u="sng" dirty="0">
                <a:solidFill>
                  <a:schemeClr val="dk1"/>
                </a:solidFill>
              </a:rPr>
              <a:t/>
            </a:r>
            <a:br>
              <a:rPr lang="en" sz="1200" b="1" u="sng" dirty="0">
                <a:solidFill>
                  <a:schemeClr val="dk1"/>
                </a:solidFill>
              </a:rPr>
            </a:br>
            <a:r>
              <a:rPr lang="en" sz="1200" b="1" u="sng" dirty="0" smtClean="0">
                <a:solidFill>
                  <a:schemeClr val="dk1"/>
                </a:solidFill>
              </a:rPr>
              <a:t>W</a:t>
            </a:r>
            <a:r>
              <a:rPr lang="en" sz="1200" b="1" dirty="0" smtClean="0">
                <a:solidFill>
                  <a:schemeClr val="dk1"/>
                </a:solidFill>
                <a:highlight>
                  <a:srgbClr val="FFE599"/>
                </a:highlight>
              </a:rPr>
              <a:t>hat </a:t>
            </a:r>
            <a:r>
              <a:rPr lang="en" sz="1200" b="1" dirty="0">
                <a:solidFill>
                  <a:schemeClr val="dk1"/>
                </a:solidFill>
                <a:highlight>
                  <a:srgbClr val="FFE599"/>
                </a:highlight>
              </a:rPr>
              <a:t>is a PTA:</a:t>
            </a:r>
            <a:endParaRPr sz="1200" b="1" dirty="0">
              <a:solidFill>
                <a:schemeClr val="dk1"/>
              </a:solidFill>
              <a:highlight>
                <a:srgbClr val="FFE599"/>
              </a:highlight>
            </a:endParaRPr>
          </a:p>
          <a:p>
            <a:pPr marL="0" marR="0" lvl="0" indent="0" algn="l" rtl="0">
              <a:spcBef>
                <a:spcPts val="0"/>
              </a:spcBef>
              <a:spcAft>
                <a:spcPts val="0"/>
              </a:spcAft>
              <a:buNone/>
            </a:pPr>
            <a:r>
              <a:rPr lang="en" sz="1200" b="1" dirty="0">
                <a:solidFill>
                  <a:schemeClr val="dk1"/>
                </a:solidFill>
              </a:rPr>
              <a:t>     </a:t>
            </a:r>
            <a:r>
              <a:rPr lang="en" sz="1200" dirty="0">
                <a:solidFill>
                  <a:schemeClr val="dk1"/>
                </a:solidFill>
              </a:rPr>
              <a:t>A group of Staff and Parent Volunteers that represent and support our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school in various ways.</a:t>
            </a:r>
            <a:endParaRPr sz="1200" dirty="0">
              <a:solidFill>
                <a:schemeClr val="dk1"/>
              </a:solidFill>
            </a:endParaRPr>
          </a:p>
          <a:p>
            <a:pPr marL="0" marR="0" lvl="0" indent="0" algn="l" rtl="0">
              <a:spcBef>
                <a:spcPts val="0"/>
              </a:spcBef>
              <a:spcAft>
                <a:spcPts val="0"/>
              </a:spcAft>
              <a:buNone/>
            </a:pPr>
            <a:r>
              <a:rPr lang="en" sz="1200" dirty="0">
                <a:solidFill>
                  <a:schemeClr val="dk1"/>
                </a:solidFill>
              </a:rPr>
              <a:t>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This includes, but is not limited to: creating and executing events for our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families throughout the year, supporting and celebrating our staff,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coordinating fundraisers, maintaining regular communication with families,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representing and advocating for our school and our students/staff/families,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and so much more!</a:t>
            </a:r>
            <a:br>
              <a:rPr lang="en" sz="1200" dirty="0">
                <a:solidFill>
                  <a:schemeClr val="dk1"/>
                </a:solidFill>
              </a:rPr>
            </a:br>
            <a:endParaRPr sz="1200" dirty="0">
              <a:solidFill>
                <a:schemeClr val="dk1"/>
              </a:solidFill>
            </a:endParaRPr>
          </a:p>
          <a:p>
            <a:pPr marL="215900" marR="0" lvl="0" indent="-146050" algn="l" rtl="0">
              <a:spcBef>
                <a:spcPts val="0"/>
              </a:spcBef>
              <a:spcAft>
                <a:spcPts val="0"/>
              </a:spcAft>
              <a:buClr>
                <a:schemeClr val="dk1"/>
              </a:buClr>
              <a:buSzPts val="900"/>
              <a:buChar char="●"/>
            </a:pPr>
            <a:r>
              <a:rPr lang="en" sz="1200" b="1" dirty="0">
                <a:solidFill>
                  <a:schemeClr val="dk1"/>
                </a:solidFill>
                <a:highlight>
                  <a:srgbClr val="C9DAF8"/>
                </a:highlight>
              </a:rPr>
              <a:t>Who is the PTA:</a:t>
            </a:r>
            <a:endParaRPr sz="1200" b="1" dirty="0">
              <a:solidFill>
                <a:schemeClr val="dk1"/>
              </a:solidFill>
              <a:highlight>
                <a:srgbClr val="C9DAF8"/>
              </a:highlight>
            </a:endParaRPr>
          </a:p>
          <a:p>
            <a:pPr marL="0" marR="0" lvl="0" indent="0" algn="l" rtl="0">
              <a:spcBef>
                <a:spcPts val="0"/>
              </a:spcBef>
              <a:spcAft>
                <a:spcPts val="0"/>
              </a:spcAft>
              <a:buNone/>
            </a:pPr>
            <a:r>
              <a:rPr lang="en" sz="1200" dirty="0">
                <a:solidFill>
                  <a:schemeClr val="dk1"/>
                </a:solidFill>
              </a:rPr>
              <a:t>     The PTA consists of Board of Directors: </a:t>
            </a:r>
            <a:endParaRPr sz="1200" dirty="0">
              <a:solidFill>
                <a:schemeClr val="dk1"/>
              </a:solidFill>
            </a:endParaRPr>
          </a:p>
          <a:p>
            <a:pPr marL="0" marR="0" lvl="0" indent="0" algn="l" rtl="0">
              <a:spcBef>
                <a:spcPts val="0"/>
              </a:spcBef>
              <a:spcAft>
                <a:spcPts val="0"/>
              </a:spcAft>
              <a:buNone/>
            </a:pPr>
            <a:r>
              <a:rPr lang="en" sz="1200" dirty="0">
                <a:solidFill>
                  <a:schemeClr val="dk1"/>
                </a:solidFill>
              </a:rPr>
              <a:t>   - Principal, Vice Principal, the elected PTA Officers (President, Vice President(s), Secretary, and Treasurer), as well as Teacher Representative(s), and Chairpersons of any Standing Committees</a:t>
            </a:r>
            <a:endParaRPr sz="1200" dirty="0">
              <a:solidFill>
                <a:schemeClr val="dk1"/>
              </a:solidFill>
            </a:endParaRPr>
          </a:p>
          <a:p>
            <a:pPr marL="0" marR="0" lvl="0" indent="0" algn="l" rtl="0">
              <a:spcBef>
                <a:spcPts val="0"/>
              </a:spcBef>
              <a:spcAft>
                <a:spcPts val="0"/>
              </a:spcAft>
              <a:buNone/>
            </a:pPr>
            <a:r>
              <a:rPr lang="en" sz="1200" dirty="0">
                <a:solidFill>
                  <a:schemeClr val="dk1"/>
                </a:solidFill>
              </a:rPr>
              <a:t>     Other PTA Members include: </a:t>
            </a:r>
            <a:br>
              <a:rPr lang="en" sz="1200" dirty="0">
                <a:solidFill>
                  <a:schemeClr val="dk1"/>
                </a:solidFill>
              </a:rPr>
            </a:br>
            <a:r>
              <a:rPr lang="en" sz="1200" dirty="0">
                <a:solidFill>
                  <a:schemeClr val="dk1"/>
                </a:solidFill>
              </a:rPr>
              <a:t>   - Various Special Area Committees and Parents*</a:t>
            </a:r>
            <a:endParaRPr sz="1200" dirty="0">
              <a:solidFill>
                <a:schemeClr val="dk1"/>
              </a:solidFill>
            </a:endParaRPr>
          </a:p>
          <a:p>
            <a:pPr marL="0" marR="0" lvl="0" indent="0" algn="l" rtl="0">
              <a:spcBef>
                <a:spcPts val="0"/>
              </a:spcBef>
              <a:spcAft>
                <a:spcPts val="0"/>
              </a:spcAft>
              <a:buNone/>
            </a:pPr>
            <a:r>
              <a:rPr lang="en" sz="1200" dirty="0">
                <a:solidFill>
                  <a:schemeClr val="dk1"/>
                </a:solidFill>
              </a:rPr>
              <a:t>*</a:t>
            </a:r>
            <a:r>
              <a:rPr lang="en" sz="1200" i="1" dirty="0">
                <a:solidFill>
                  <a:schemeClr val="dk1"/>
                </a:solidFill>
              </a:rPr>
              <a:t>PTA dues must be paid each year to be considered a voting member</a:t>
            </a:r>
            <a:br>
              <a:rPr lang="en" sz="1200" i="1" dirty="0">
                <a:solidFill>
                  <a:schemeClr val="dk1"/>
                </a:solidFill>
              </a:rPr>
            </a:br>
            <a:endParaRPr sz="1200" i="1" dirty="0">
              <a:solidFill>
                <a:schemeClr val="dk1"/>
              </a:solidFill>
            </a:endParaRPr>
          </a:p>
          <a:p>
            <a:pPr marL="215900" lvl="0" indent="-146050" algn="l" rtl="0">
              <a:spcBef>
                <a:spcPts val="0"/>
              </a:spcBef>
              <a:spcAft>
                <a:spcPts val="0"/>
              </a:spcAft>
              <a:buClr>
                <a:schemeClr val="dk1"/>
              </a:buClr>
              <a:buSzPts val="900"/>
              <a:buChar char="●"/>
            </a:pPr>
            <a:r>
              <a:rPr lang="en" sz="1200" b="1" dirty="0">
                <a:solidFill>
                  <a:schemeClr val="dk1"/>
                </a:solidFill>
                <a:highlight>
                  <a:srgbClr val="FFE599"/>
                </a:highlight>
              </a:rPr>
              <a:t>How to Join:</a:t>
            </a:r>
            <a:endParaRPr sz="1200" b="1" dirty="0">
              <a:solidFill>
                <a:schemeClr val="dk1"/>
              </a:solidFill>
              <a:highlight>
                <a:srgbClr val="FFE599"/>
              </a:highlight>
            </a:endParaRPr>
          </a:p>
          <a:p>
            <a:pPr marL="0" lvl="0" indent="0" algn="l" rtl="0">
              <a:spcBef>
                <a:spcPts val="0"/>
              </a:spcBef>
              <a:spcAft>
                <a:spcPts val="0"/>
              </a:spcAft>
              <a:buClr>
                <a:schemeClr val="dk1"/>
              </a:buClr>
              <a:buSzPts val="800"/>
              <a:buFont typeface="Arial"/>
              <a:buNone/>
            </a:pPr>
            <a:r>
              <a:rPr lang="en" sz="1200" dirty="0">
                <a:solidFill>
                  <a:schemeClr val="dk1"/>
                </a:solidFill>
              </a:rPr>
              <a:t>     PTA Officers are elected by majority vote of current/valid PTA Members </a:t>
            </a:r>
            <a:endParaRPr sz="1200" dirty="0">
              <a:solidFill>
                <a:schemeClr val="dk1"/>
              </a:solidFill>
            </a:endParaRPr>
          </a:p>
          <a:p>
            <a:pPr marL="0" lvl="0" indent="0" algn="l" rtl="0">
              <a:spcBef>
                <a:spcPts val="0"/>
              </a:spcBef>
              <a:spcAft>
                <a:spcPts val="0"/>
              </a:spcAft>
              <a:buClr>
                <a:schemeClr val="dk1"/>
              </a:buClr>
              <a:buSzPts val="800"/>
              <a:buFont typeface="Arial"/>
              <a:buNone/>
            </a:pPr>
            <a:r>
              <a:rPr lang="en" sz="1200" dirty="0">
                <a:solidFill>
                  <a:schemeClr val="dk1"/>
                </a:solidFill>
              </a:rPr>
              <a:t>     and must also be current/valid PTA Members. They are also required to    </a:t>
            </a:r>
            <a:endParaRPr sz="1200" dirty="0">
              <a:solidFill>
                <a:schemeClr val="dk1"/>
              </a:solidFill>
            </a:endParaRPr>
          </a:p>
          <a:p>
            <a:pPr marL="0" lvl="0" indent="0" algn="l" rtl="0">
              <a:spcBef>
                <a:spcPts val="0"/>
              </a:spcBef>
              <a:spcAft>
                <a:spcPts val="0"/>
              </a:spcAft>
              <a:buClr>
                <a:schemeClr val="dk1"/>
              </a:buClr>
              <a:buSzPts val="800"/>
              <a:buFont typeface="Arial"/>
              <a:buNone/>
            </a:pPr>
            <a:r>
              <a:rPr lang="en" sz="1200" dirty="0">
                <a:solidFill>
                  <a:schemeClr val="dk1"/>
                </a:solidFill>
              </a:rPr>
              <a:t>     be registered CMS Volunteers.</a:t>
            </a:r>
            <a:endParaRPr sz="1200" dirty="0">
              <a:solidFill>
                <a:schemeClr val="dk1"/>
              </a:solidFill>
            </a:endParaRPr>
          </a:p>
          <a:p>
            <a:pPr marL="0" lvl="0" indent="0" algn="l" rtl="0">
              <a:spcBef>
                <a:spcPts val="0"/>
              </a:spcBef>
              <a:spcAft>
                <a:spcPts val="0"/>
              </a:spcAft>
              <a:buSzPts val="800"/>
              <a:buNone/>
            </a:pPr>
            <a:r>
              <a:rPr lang="en" sz="1200" dirty="0">
                <a:solidFill>
                  <a:schemeClr val="dk1"/>
                </a:solidFill>
              </a:rPr>
              <a:t>     Committee Chairs, Committee Members, and other General Volunteers are able to volunteer by contacting the Board directly via email at </a:t>
            </a:r>
            <a:r>
              <a:rPr lang="en" sz="1200" u="sng" dirty="0">
                <a:solidFill>
                  <a:srgbClr val="0070C0"/>
                </a:solidFill>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mckeeroadpta@gmail.com</a:t>
            </a:r>
            <a:r>
              <a:rPr lang="en" sz="1200" dirty="0">
                <a:solidFill>
                  <a:schemeClr val="dk1"/>
                </a:solidFill>
              </a:rPr>
              <a:t> (attn: PTA 2022-23).</a:t>
            </a:r>
            <a:endParaRPr sz="1200" dirty="0">
              <a:solidFill>
                <a:schemeClr val="dk1"/>
              </a:solidFill>
            </a:endParaRPr>
          </a:p>
          <a:p>
            <a:pPr marL="0" lvl="0" indent="0" algn="l" rtl="0">
              <a:spcBef>
                <a:spcPts val="0"/>
              </a:spcBef>
              <a:spcAft>
                <a:spcPts val="0"/>
              </a:spcAft>
              <a:buSzPts val="800"/>
              <a:buNone/>
            </a:pPr>
            <a:r>
              <a:rPr lang="en" sz="1200" dirty="0">
                <a:solidFill>
                  <a:schemeClr val="dk1"/>
                </a:solidFill>
              </a:rPr>
              <a:t>   - For detailed descriptions of Officer and Committee Positions </a:t>
            </a:r>
            <a:r>
              <a:rPr lang="en" sz="1200" u="sng" dirty="0">
                <a:solidFill>
                  <a:srgbClr val="0070C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click here</a:t>
            </a:r>
            <a:r>
              <a:rPr lang="en" sz="1200" i="1" dirty="0">
                <a:solidFill>
                  <a:schemeClr val="dk1"/>
                </a:solidFill>
              </a:rPr>
              <a:t>.</a:t>
            </a:r>
            <a:endParaRPr sz="1200" i="1" dirty="0">
              <a:solidFill>
                <a:schemeClr val="dk1"/>
              </a:solidFill>
            </a:endParaRPr>
          </a:p>
        </p:txBody>
      </p:sp>
      <p:sp>
        <p:nvSpPr>
          <p:cNvPr id="5" name="Google Shape;55;p13"/>
          <p:cNvSpPr txBox="1"/>
          <p:nvPr/>
        </p:nvSpPr>
        <p:spPr>
          <a:xfrm>
            <a:off x="6154615" y="838199"/>
            <a:ext cx="5216769" cy="4618892"/>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200" b="1" dirty="0">
                <a:solidFill>
                  <a:schemeClr val="dk1"/>
                </a:solidFill>
              </a:rPr>
              <a:t/>
            </a:r>
            <a:br>
              <a:rPr lang="en" sz="1200" b="1" dirty="0">
                <a:solidFill>
                  <a:schemeClr val="dk1"/>
                </a:solidFill>
              </a:rPr>
            </a:br>
            <a:endParaRPr sz="1200" b="1" dirty="0">
              <a:solidFill>
                <a:schemeClr val="dk1"/>
              </a:solidFill>
            </a:endParaRPr>
          </a:p>
          <a:p>
            <a:pPr marL="215900" lvl="0" indent="-146050" algn="l" rtl="0">
              <a:spcBef>
                <a:spcPts val="0"/>
              </a:spcBef>
              <a:spcAft>
                <a:spcPts val="0"/>
              </a:spcAft>
              <a:buClr>
                <a:schemeClr val="dk1"/>
              </a:buClr>
              <a:buSzPts val="900"/>
              <a:buFont typeface="Garamond"/>
              <a:buChar char="●"/>
            </a:pPr>
            <a:r>
              <a:rPr lang="en" sz="1200" b="1" dirty="0">
                <a:solidFill>
                  <a:schemeClr val="dk1"/>
                </a:solidFill>
                <a:highlight>
                  <a:srgbClr val="C9DAF8"/>
                </a:highlight>
              </a:rPr>
              <a:t>Why Join?</a:t>
            </a:r>
            <a:r>
              <a:rPr lang="en" sz="1200" dirty="0">
                <a:solidFill>
                  <a:schemeClr val="dk1"/>
                </a:solidFill>
                <a:highlight>
                  <a:srgbClr val="C9DAF8"/>
                </a:highlight>
              </a:rPr>
              <a:t>:</a:t>
            </a:r>
            <a:endParaRPr sz="1200" dirty="0">
              <a:solidFill>
                <a:schemeClr val="dk1"/>
              </a:solidFill>
              <a:highlight>
                <a:srgbClr val="C9DAF8"/>
              </a:highlight>
            </a:endParaRPr>
          </a:p>
          <a:p>
            <a:pPr marL="0" lvl="0" indent="0" algn="l" rtl="0">
              <a:spcBef>
                <a:spcPts val="0"/>
              </a:spcBef>
              <a:spcAft>
                <a:spcPts val="0"/>
              </a:spcAft>
              <a:buNone/>
            </a:pPr>
            <a:r>
              <a:rPr lang="en" sz="1200" dirty="0">
                <a:solidFill>
                  <a:schemeClr val="dk1"/>
                </a:solidFill>
              </a:rPr>
              <a:t>     The more members we have, the more support the children in our school and community will receive.</a:t>
            </a:r>
            <a:br>
              <a:rPr lang="en"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800"/>
              <a:buFont typeface="Arial"/>
              <a:buNone/>
            </a:pPr>
            <a:r>
              <a:rPr lang="en" sz="1200" dirty="0">
                <a:solidFill>
                  <a:schemeClr val="dk1"/>
                </a:solidFill>
              </a:rPr>
              <a:t>    </a:t>
            </a:r>
            <a:r>
              <a:rPr lang="en" sz="1200" dirty="0">
                <a:solidFill>
                  <a:schemeClr val="dk1"/>
                </a:solidFill>
                <a:highlight>
                  <a:srgbClr val="FFF2CC"/>
                </a:highlight>
              </a:rPr>
              <a:t> </a:t>
            </a:r>
            <a:r>
              <a:rPr lang="en" sz="1200" i="1" dirty="0">
                <a:solidFill>
                  <a:schemeClr val="dk1"/>
                </a:solidFill>
                <a:highlight>
                  <a:srgbClr val="FFF2CC"/>
                </a:highlight>
              </a:rPr>
              <a:t>What are the benefits of joining</a:t>
            </a:r>
            <a:r>
              <a:rPr lang="en" sz="1200" dirty="0">
                <a:solidFill>
                  <a:schemeClr val="dk1"/>
                </a:solidFill>
                <a:highlight>
                  <a:srgbClr val="FFF2CC"/>
                </a:highlight>
              </a:rPr>
              <a:t>?</a:t>
            </a:r>
            <a:endParaRPr sz="1200" dirty="0">
              <a:solidFill>
                <a:schemeClr val="dk1"/>
              </a:solidFill>
              <a:highlight>
                <a:srgbClr val="FFF2CC"/>
              </a:highlight>
            </a:endParaRPr>
          </a:p>
          <a:p>
            <a:pPr marL="0" lvl="0" indent="0" algn="l" rtl="0">
              <a:spcBef>
                <a:spcPts val="0"/>
              </a:spcBef>
              <a:spcAft>
                <a:spcPts val="0"/>
              </a:spcAft>
              <a:buClr>
                <a:schemeClr val="dk1"/>
              </a:buClr>
              <a:buSzPts val="800"/>
              <a:buFont typeface="Arial"/>
              <a:buNone/>
            </a:pPr>
            <a:r>
              <a:rPr lang="en" sz="1200" dirty="0">
                <a:solidFill>
                  <a:schemeClr val="dk1"/>
                </a:solidFill>
              </a:rPr>
              <a:t>   - The PTA benefits parents as well as our students, staff, and school. PTA functions are opportunities to meet other parents and teachers, building rapport and discussing issues that are on your mind. Joining the PTA also means you get a “VOICE and a VOTE” in helping shape the education of your child at McKee Road Elementary. Every dollar we spend is debated and voted on by the members at our meetings.</a:t>
            </a:r>
            <a:br>
              <a:rPr lang="en"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800"/>
              <a:buFont typeface="Arial"/>
              <a:buNone/>
            </a:pPr>
            <a:r>
              <a:rPr lang="en" sz="1200" dirty="0">
                <a:solidFill>
                  <a:schemeClr val="dk1"/>
                </a:solidFill>
              </a:rPr>
              <a:t>     </a:t>
            </a:r>
            <a:r>
              <a:rPr lang="en" sz="1200" i="1" dirty="0">
                <a:solidFill>
                  <a:schemeClr val="dk1"/>
                </a:solidFill>
                <a:highlight>
                  <a:srgbClr val="FFF2CC"/>
                </a:highlight>
              </a:rPr>
              <a:t>Who can join?</a:t>
            </a:r>
            <a:endParaRPr sz="1200" i="1" dirty="0">
              <a:solidFill>
                <a:schemeClr val="dk1"/>
              </a:solidFill>
              <a:highlight>
                <a:srgbClr val="FFF2CC"/>
              </a:highlight>
            </a:endParaRPr>
          </a:p>
          <a:p>
            <a:pPr marL="0" lvl="0" indent="0" algn="l" rtl="0">
              <a:spcBef>
                <a:spcPts val="0"/>
              </a:spcBef>
              <a:spcAft>
                <a:spcPts val="0"/>
              </a:spcAft>
              <a:buClr>
                <a:schemeClr val="dk1"/>
              </a:buClr>
              <a:buSzPts val="800"/>
              <a:buFont typeface="Arial"/>
              <a:buNone/>
            </a:pPr>
            <a:r>
              <a:rPr lang="en" sz="1200" dirty="0">
                <a:solidFill>
                  <a:schemeClr val="dk1"/>
                </a:solidFill>
              </a:rPr>
              <a:t>   - The MRES PTA is an inclusive organization that is open to all adults who care about children and schools. It is made up of parents, guardians, family, friends, teachers, and even members of the community.</a:t>
            </a:r>
            <a:br>
              <a:rPr lang="en"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800"/>
              <a:buFont typeface="Arial"/>
              <a:buNone/>
            </a:pPr>
            <a:r>
              <a:rPr lang="en" sz="1200" dirty="0">
                <a:solidFill>
                  <a:schemeClr val="dk1"/>
                </a:solidFill>
              </a:rPr>
              <a:t>     </a:t>
            </a:r>
            <a:r>
              <a:rPr lang="en" sz="1200" i="1" dirty="0">
                <a:solidFill>
                  <a:schemeClr val="dk1"/>
                </a:solidFill>
                <a:highlight>
                  <a:srgbClr val="FFF2CC"/>
                </a:highlight>
              </a:rPr>
              <a:t>How do I join?</a:t>
            </a:r>
            <a:endParaRPr sz="1200" i="1" dirty="0">
              <a:solidFill>
                <a:schemeClr val="dk1"/>
              </a:solidFill>
              <a:highlight>
                <a:srgbClr val="FFF2CC"/>
              </a:highlight>
            </a:endParaRPr>
          </a:p>
          <a:p>
            <a:pPr marL="0" lvl="0" indent="0" algn="l" rtl="0">
              <a:spcBef>
                <a:spcPts val="0"/>
              </a:spcBef>
              <a:spcAft>
                <a:spcPts val="0"/>
              </a:spcAft>
              <a:buClr>
                <a:schemeClr val="dk1"/>
              </a:buClr>
              <a:buSzPts val="800"/>
              <a:buFont typeface="Arial"/>
              <a:buNone/>
            </a:pPr>
            <a:r>
              <a:rPr lang="en" sz="1200" dirty="0">
                <a:solidFill>
                  <a:schemeClr val="dk1"/>
                </a:solidFill>
              </a:rPr>
              <a:t>   - Joining is simple! Just complete the membership form and pay your membership fee on </a:t>
            </a:r>
            <a:r>
              <a:rPr lang="en" sz="1200" u="sng" dirty="0">
                <a:solidFill>
                  <a:schemeClr val="hlink"/>
                </a:solidFill>
                <a:hlinkClick r:id="rId4"/>
              </a:rPr>
              <a:t>https://mckeeroad.memberhub.com/</a:t>
            </a:r>
            <a:endParaRPr sz="1200" dirty="0">
              <a:solidFill>
                <a:schemeClr val="dk1"/>
              </a:solidFill>
            </a:endParaRPr>
          </a:p>
          <a:p>
            <a:pPr marL="0" lvl="0" indent="0" algn="l" rtl="0">
              <a:spcBef>
                <a:spcPts val="0"/>
              </a:spcBef>
              <a:spcAft>
                <a:spcPts val="0"/>
              </a:spcAft>
              <a:buClr>
                <a:schemeClr val="dk1"/>
              </a:buClr>
              <a:buSzPts val="800"/>
              <a:buFont typeface="Arial"/>
              <a:buNone/>
            </a:pPr>
            <a:r>
              <a:rPr lang="en" sz="1200" dirty="0">
                <a:solidFill>
                  <a:schemeClr val="dk1"/>
                </a:solidFill>
              </a:rPr>
              <a:t/>
            </a:r>
            <a:br>
              <a:rPr lang="en" sz="1200" dirty="0">
                <a:solidFill>
                  <a:schemeClr val="dk1"/>
                </a:solidFill>
              </a:rPr>
            </a:br>
            <a:r>
              <a:rPr lang="en" sz="1200" dirty="0">
                <a:solidFill>
                  <a:schemeClr val="dk1"/>
                </a:solidFill>
              </a:rPr>
              <a:t>     </a:t>
            </a:r>
            <a:r>
              <a:rPr lang="en" sz="1200" i="1" dirty="0">
                <a:solidFill>
                  <a:schemeClr val="dk1"/>
                </a:solidFill>
                <a:highlight>
                  <a:srgbClr val="FFF2CC"/>
                </a:highlight>
              </a:rPr>
              <a:t>What do my dues pay for?</a:t>
            </a:r>
            <a:endParaRPr sz="1200" i="1" dirty="0">
              <a:solidFill>
                <a:schemeClr val="dk1"/>
              </a:solidFill>
              <a:highlight>
                <a:srgbClr val="FFF2CC"/>
              </a:highlight>
            </a:endParaRPr>
          </a:p>
          <a:p>
            <a:pPr marL="0" lvl="0" indent="0" algn="l" rtl="0">
              <a:spcBef>
                <a:spcPts val="0"/>
              </a:spcBef>
              <a:spcAft>
                <a:spcPts val="0"/>
              </a:spcAft>
              <a:buClr>
                <a:schemeClr val="dk1"/>
              </a:buClr>
              <a:buSzPts val="800"/>
              <a:buFont typeface="Arial"/>
              <a:buNone/>
            </a:pPr>
            <a:r>
              <a:rPr lang="en" sz="1200" dirty="0">
                <a:solidFill>
                  <a:schemeClr val="dk1"/>
                </a:solidFill>
              </a:rPr>
              <a:t>   - Membership dues are split between the state and national PTA offices. In return, local PTAs and members receive access to valuable resources, information, grants, support, and training programs.</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Find more information at </a:t>
            </a:r>
            <a:r>
              <a:rPr lang="en" sz="1200" u="sng" dirty="0">
                <a:solidFill>
                  <a:srgbClr val="0070C0"/>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www.NCPTA.org</a:t>
            </a:r>
            <a:r>
              <a:rPr lang="en" sz="1200" dirty="0">
                <a:solidFill>
                  <a:schemeClr val="dk1"/>
                </a:solidFill>
              </a:rPr>
              <a:t> and </a:t>
            </a:r>
            <a:r>
              <a:rPr lang="en" sz="1200" u="sng" dirty="0">
                <a:solidFill>
                  <a:schemeClr val="hlink"/>
                </a:solidFill>
                <a:highlight>
                  <a:srgbClr val="0070C0"/>
                </a:highlight>
                <a:hlinkClick r:id="rId6"/>
              </a:rPr>
              <a:t>http://meckpta.weebly.com/</a:t>
            </a:r>
            <a:endParaRPr sz="1200" dirty="0">
              <a:solidFill>
                <a:schemeClr val="dk1"/>
              </a:solidFill>
              <a:highlight>
                <a:srgbClr val="0070C0"/>
              </a:highlight>
            </a:endParaRPr>
          </a:p>
        </p:txBody>
      </p:sp>
    </p:spTree>
    <p:extLst>
      <p:ext uri="{BB962C8B-B14F-4D97-AF65-F5344CB8AC3E}">
        <p14:creationId xmlns:p14="http://schemas.microsoft.com/office/powerpoint/2010/main" val="33064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p14"/>
          <p:cNvSpPr txBox="1"/>
          <p:nvPr/>
        </p:nvSpPr>
        <p:spPr>
          <a:xfrm>
            <a:off x="3951903" y="849350"/>
            <a:ext cx="4100700" cy="415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800" b="1" u="sng" dirty="0">
                <a:solidFill>
                  <a:schemeClr val="dk1"/>
                </a:solidFill>
              </a:rPr>
              <a:t>Parent Teacher Association (PTA)</a:t>
            </a:r>
            <a:endParaRPr sz="1800" dirty="0">
              <a:latin typeface="Garamond"/>
              <a:ea typeface="Garamond"/>
              <a:cs typeface="Garamond"/>
              <a:sym typeface="Garamond"/>
            </a:endParaRPr>
          </a:p>
        </p:txBody>
      </p:sp>
      <p:sp>
        <p:nvSpPr>
          <p:cNvPr id="4" name="Google Shape;61;p14"/>
          <p:cNvSpPr txBox="1"/>
          <p:nvPr/>
        </p:nvSpPr>
        <p:spPr>
          <a:xfrm>
            <a:off x="1043354" y="1511035"/>
            <a:ext cx="4070360" cy="3515568"/>
          </a:xfrm>
          <a:prstGeom prst="rect">
            <a:avLst/>
          </a:prstGeom>
          <a:solidFill>
            <a:srgbClr val="0070C0"/>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b="1" u="sng" dirty="0">
                <a:solidFill>
                  <a:schemeClr val="lt1"/>
                </a:solidFill>
              </a:rPr>
              <a:t>Some Events and Activities Hosted or Supported by the MRES PTA Team</a:t>
            </a:r>
            <a:r>
              <a:rPr lang="en" sz="1100" u="sng" dirty="0">
                <a:solidFill>
                  <a:schemeClr val="lt1"/>
                </a:solidFill>
              </a:rPr>
              <a:t>:</a:t>
            </a:r>
            <a:br>
              <a:rPr lang="en" sz="1100" u="sng" dirty="0">
                <a:solidFill>
                  <a:schemeClr val="lt1"/>
                </a:solidFill>
              </a:rPr>
            </a:br>
            <a:endParaRPr sz="1100" u="sng"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Monthly Spirit Nights and Meet-Ups</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Monthly Coffee Chats with the Principal</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Monthly Staff Treats</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Monthly Spirit Wear Days</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Book Fair (Fall and Spring)</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Fundraisers (i.e.: Boosterthon Fun Run)</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International and Cultural Heritage Night/Week</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Autism Awareness Week</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Staff Appreciation Week</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Spirit Week</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Fall Jamboree</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School Dance</a:t>
            </a:r>
            <a:endParaRPr sz="1100" dirty="0">
              <a:solidFill>
                <a:schemeClr val="lt1"/>
              </a:solidFill>
            </a:endParaRPr>
          </a:p>
          <a:p>
            <a:pPr marL="0" lvl="0" indent="0" algn="ctr" rtl="0">
              <a:lnSpc>
                <a:spcPct val="115000"/>
              </a:lnSpc>
              <a:spcBef>
                <a:spcPts val="0"/>
              </a:spcBef>
              <a:spcAft>
                <a:spcPts val="0"/>
              </a:spcAft>
              <a:buNone/>
            </a:pPr>
            <a:r>
              <a:rPr lang="en" sz="1100" dirty="0">
                <a:solidFill>
                  <a:schemeClr val="lt1"/>
                </a:solidFill>
              </a:rPr>
              <a:t>Family Nights</a:t>
            </a:r>
            <a:endParaRPr sz="1100" dirty="0">
              <a:solidFill>
                <a:schemeClr val="lt1"/>
              </a:solidFill>
            </a:endParaRPr>
          </a:p>
          <a:p>
            <a:pPr marL="0" lvl="0" indent="0" algn="ctr" rtl="0">
              <a:spcBef>
                <a:spcPts val="0"/>
              </a:spcBef>
              <a:spcAft>
                <a:spcPts val="0"/>
              </a:spcAft>
              <a:buNone/>
            </a:pPr>
            <a:r>
              <a:rPr lang="en" sz="1100" dirty="0">
                <a:solidFill>
                  <a:schemeClr val="lt1"/>
                </a:solidFill>
              </a:rPr>
              <a:t>Service Projects</a:t>
            </a:r>
            <a:endParaRPr sz="1100" dirty="0">
              <a:solidFill>
                <a:schemeClr val="lt1"/>
              </a:solidFill>
            </a:endParaRPr>
          </a:p>
          <a:p>
            <a:pPr marL="0" lvl="0" indent="0" algn="ctr" rtl="0">
              <a:spcBef>
                <a:spcPts val="0"/>
              </a:spcBef>
              <a:spcAft>
                <a:spcPts val="0"/>
              </a:spcAft>
              <a:buNone/>
            </a:pPr>
            <a:r>
              <a:rPr lang="en" sz="1100" i="1" dirty="0">
                <a:solidFill>
                  <a:schemeClr val="lt1"/>
                </a:solidFill>
              </a:rPr>
              <a:t>...and much more!</a:t>
            </a:r>
            <a:endParaRPr sz="1100" i="1" dirty="0">
              <a:solidFill>
                <a:schemeClr val="lt1"/>
              </a:solidFill>
            </a:endParaRPr>
          </a:p>
        </p:txBody>
      </p:sp>
      <p:sp>
        <p:nvSpPr>
          <p:cNvPr id="5" name="Google Shape;63;p14"/>
          <p:cNvSpPr txBox="1"/>
          <p:nvPr/>
        </p:nvSpPr>
        <p:spPr>
          <a:xfrm>
            <a:off x="6807880" y="1501335"/>
            <a:ext cx="3898500" cy="4340700"/>
          </a:xfrm>
          <a:prstGeom prst="rect">
            <a:avLst/>
          </a:prstGeom>
          <a:solidFill>
            <a:srgbClr val="FFE599"/>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100" b="1" u="sng"/>
              <a:t>Some Helpful Info for New Parents:</a:t>
            </a:r>
            <a:r>
              <a:rPr lang="en" sz="1100" u="sng"/>
              <a:t/>
            </a:r>
            <a:br>
              <a:rPr lang="en" sz="1100" u="sng"/>
            </a:br>
            <a:endParaRPr sz="1100" u="sng"/>
          </a:p>
          <a:p>
            <a:pPr marL="0" lvl="0" indent="0" algn="ctr" rtl="0">
              <a:spcBef>
                <a:spcPts val="0"/>
              </a:spcBef>
              <a:spcAft>
                <a:spcPts val="0"/>
              </a:spcAft>
              <a:buClr>
                <a:schemeClr val="dk1"/>
              </a:buClr>
              <a:buSzPts val="1100"/>
              <a:buFont typeface="Arial"/>
              <a:buNone/>
            </a:pPr>
            <a:r>
              <a:rPr lang="en" sz="1100">
                <a:solidFill>
                  <a:schemeClr val="dk1"/>
                </a:solidFill>
              </a:rPr>
              <a:t>Pay Student Fees, order Spirit Wear and More! </a:t>
            </a:r>
            <a:r>
              <a:rPr lang="en" sz="1100" u="sng">
                <a:solidFill>
                  <a:schemeClr val="accent5"/>
                </a:solidFill>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https://mckeeroad.memberhub.com/</a:t>
            </a:r>
            <a:endParaRPr sz="1100">
              <a:solidFill>
                <a:schemeClr val="dk1"/>
              </a:solidFill>
            </a:endParaRPr>
          </a:p>
          <a:p>
            <a:pPr marL="0" lvl="0" indent="0" algn="ctr" rtl="0">
              <a:spcBef>
                <a:spcPts val="0"/>
              </a:spcBef>
              <a:spcAft>
                <a:spcPts val="0"/>
              </a:spcAft>
              <a:buClr>
                <a:schemeClr val="dk1"/>
              </a:buClr>
              <a:buSzPts val="1100"/>
              <a:buFont typeface="Arial"/>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(School/PTA payments are made here)</a:t>
            </a:r>
            <a:endParaRPr sz="1100">
              <a:solidFill>
                <a:schemeClr val="dk1"/>
              </a:solidFill>
            </a:endParaRPr>
          </a:p>
          <a:p>
            <a:pPr marL="0" lvl="0" indent="0" algn="ctr" rtl="0">
              <a:spcBef>
                <a:spcPts val="0"/>
              </a:spcBef>
              <a:spcAft>
                <a:spcPts val="0"/>
              </a:spcAft>
              <a:buNone/>
            </a:pPr>
            <a:endParaRPr sz="1100"/>
          </a:p>
          <a:p>
            <a:pPr marL="0" lvl="0" indent="0" algn="ctr" rtl="0">
              <a:spcBef>
                <a:spcPts val="0"/>
              </a:spcBef>
              <a:spcAft>
                <a:spcPts val="0"/>
              </a:spcAft>
              <a:buNone/>
            </a:pPr>
            <a:r>
              <a:rPr lang="en" sz="1100"/>
              <a:t>Be sure to sign up for the Mini News (</a:t>
            </a:r>
            <a:r>
              <a:rPr lang="en" sz="1100" u="sng">
                <a:solidFill>
                  <a:schemeClr val="hlink"/>
                </a:solidFill>
                <a:hlinkClick r:id="rId3"/>
              </a:rPr>
              <a:t>here</a:t>
            </a:r>
            <a:r>
              <a:rPr lang="en" sz="1100"/>
              <a:t>)</a:t>
            </a:r>
            <a:r>
              <a:rPr lang="en" sz="1100" b="1"/>
              <a:t/>
            </a:r>
            <a:br>
              <a:rPr lang="en" sz="1100" b="1"/>
            </a:br>
            <a:endParaRPr sz="1100" b="1"/>
          </a:p>
          <a:p>
            <a:pPr marL="0" lvl="0" indent="0" algn="ctr" rtl="0">
              <a:spcBef>
                <a:spcPts val="0"/>
              </a:spcBef>
              <a:spcAft>
                <a:spcPts val="0"/>
              </a:spcAft>
              <a:buNone/>
            </a:pPr>
            <a:r>
              <a:rPr lang="en" sz="1100"/>
              <a:t>The PTA uses Facebook for updates and communication</a:t>
            </a:r>
            <a:endParaRPr sz="1100"/>
          </a:p>
          <a:p>
            <a:pPr marL="342900" lvl="0" indent="0" algn="ctr" rtl="0">
              <a:spcBef>
                <a:spcPts val="0"/>
              </a:spcBef>
              <a:spcAft>
                <a:spcPts val="0"/>
              </a:spcAft>
              <a:buNone/>
            </a:pPr>
            <a:r>
              <a:rPr lang="en" sz="1100" u="sng">
                <a:solidFill>
                  <a:schemeClr val="hlink"/>
                </a:solidFill>
                <a:hlinkClick r:id="rId4"/>
              </a:rPr>
              <a:t>(https://www.facebook.com/groups/MRESPTA)</a:t>
            </a:r>
            <a:endParaRPr sz="1100"/>
          </a:p>
          <a:p>
            <a:pPr marL="0" lvl="0" indent="0" algn="ctr" rtl="0">
              <a:spcBef>
                <a:spcPts val="0"/>
              </a:spcBef>
              <a:spcAft>
                <a:spcPts val="0"/>
              </a:spcAft>
              <a:buNone/>
            </a:pPr>
            <a:endParaRPr sz="1100"/>
          </a:p>
          <a:p>
            <a:pPr marL="0" lvl="0" indent="0" algn="ctr" rtl="0">
              <a:spcBef>
                <a:spcPts val="0"/>
              </a:spcBef>
              <a:spcAft>
                <a:spcPts val="0"/>
              </a:spcAft>
              <a:buNone/>
            </a:pPr>
            <a:r>
              <a:rPr lang="en" sz="1100"/>
              <a:t>Link your Harris Teeter VIC Card</a:t>
            </a:r>
            <a:endParaRPr sz="1100"/>
          </a:p>
          <a:p>
            <a:pPr marL="0" lvl="0" indent="0" algn="ctr" rtl="0">
              <a:spcBef>
                <a:spcPts val="0"/>
              </a:spcBef>
              <a:spcAft>
                <a:spcPts val="0"/>
              </a:spcAft>
              <a:buNone/>
            </a:pPr>
            <a:r>
              <a:rPr lang="en" sz="900"/>
              <a:t>(</a:t>
            </a:r>
            <a:r>
              <a:rPr lang="en" sz="900" u="sng">
                <a:solidFill>
                  <a:schemeClr val="hlink"/>
                </a:solidFill>
                <a:hlinkClick r:id="rId5"/>
              </a:rPr>
              <a:t>https://www.harristeeter.com/together-in-education</a:t>
            </a:r>
            <a:r>
              <a:rPr lang="en" sz="900"/>
              <a:t> -- school code 1419)</a:t>
            </a:r>
            <a:endParaRPr sz="900"/>
          </a:p>
          <a:p>
            <a:pPr marL="0" lvl="0" indent="0" algn="ctr" rtl="0">
              <a:spcBef>
                <a:spcPts val="0"/>
              </a:spcBef>
              <a:spcAft>
                <a:spcPts val="0"/>
              </a:spcAft>
              <a:buNone/>
            </a:pPr>
            <a:endParaRPr sz="1100"/>
          </a:p>
          <a:p>
            <a:pPr marL="0" lvl="0" indent="0" algn="ctr" rtl="0">
              <a:spcBef>
                <a:spcPts val="0"/>
              </a:spcBef>
              <a:spcAft>
                <a:spcPts val="0"/>
              </a:spcAft>
              <a:buNone/>
            </a:pPr>
            <a:r>
              <a:rPr lang="en" sz="1100"/>
              <a:t>Connect Your Amazon Account to McKee PTA’s Amazon Smile:</a:t>
            </a:r>
            <a:endParaRPr sz="1100"/>
          </a:p>
          <a:p>
            <a:pPr marL="0" lvl="0" indent="0" algn="ctr" rtl="0">
              <a:spcBef>
                <a:spcPts val="0"/>
              </a:spcBef>
              <a:spcAft>
                <a:spcPts val="0"/>
              </a:spcAft>
              <a:buNone/>
            </a:pPr>
            <a:r>
              <a:rPr lang="en" sz="1100"/>
              <a:t>(Visit </a:t>
            </a:r>
            <a:r>
              <a:rPr lang="en" sz="1100" u="sng">
                <a:solidFill>
                  <a:schemeClr val="hlink"/>
                </a:solidFill>
                <a:hlinkClick r:id="rId6"/>
              </a:rPr>
              <a:t>https://smile.amazon.com/ch/56-1665313</a:t>
            </a:r>
            <a:r>
              <a:rPr lang="en" sz="1100"/>
              <a:t> -- Sign in with your Amazon.com credentials -- Choose PTA North Carolina McKee Road Elementary as your charitable organization)</a:t>
            </a:r>
            <a:endParaRPr sz="1100"/>
          </a:p>
          <a:p>
            <a:pPr marL="0" lvl="0" indent="0" algn="ctr" rtl="0">
              <a:spcBef>
                <a:spcPts val="0"/>
              </a:spcBef>
              <a:spcAft>
                <a:spcPts val="0"/>
              </a:spcAft>
              <a:buNone/>
            </a:pPr>
            <a:endParaRPr sz="1100"/>
          </a:p>
          <a:p>
            <a:pPr marL="0" lvl="0" indent="0" algn="ctr" rtl="0">
              <a:spcBef>
                <a:spcPts val="0"/>
              </a:spcBef>
              <a:spcAft>
                <a:spcPts val="0"/>
              </a:spcAft>
              <a:buNone/>
            </a:pPr>
            <a:r>
              <a:rPr lang="en" sz="1100"/>
              <a:t>Download the BoxTops for Education App</a:t>
            </a:r>
            <a:endParaRPr sz="1100"/>
          </a:p>
          <a:p>
            <a:pPr marL="0" lvl="0" indent="0" algn="ctr" rtl="0">
              <a:spcBef>
                <a:spcPts val="0"/>
              </a:spcBef>
              <a:spcAft>
                <a:spcPts val="0"/>
              </a:spcAft>
              <a:buNone/>
            </a:pPr>
            <a:endParaRPr sz="1100"/>
          </a:p>
          <a:p>
            <a:pPr marL="0" lvl="0" indent="0" algn="ctr" rtl="0">
              <a:spcBef>
                <a:spcPts val="0"/>
              </a:spcBef>
              <a:spcAft>
                <a:spcPts val="0"/>
              </a:spcAft>
              <a:buNone/>
            </a:pPr>
            <a:endParaRPr sz="1100"/>
          </a:p>
        </p:txBody>
      </p:sp>
      <p:sp>
        <p:nvSpPr>
          <p:cNvPr id="6" name="Google Shape;64;p14"/>
          <p:cNvSpPr txBox="1"/>
          <p:nvPr/>
        </p:nvSpPr>
        <p:spPr>
          <a:xfrm>
            <a:off x="903131" y="5518935"/>
            <a:ext cx="5743500" cy="323100"/>
          </a:xfrm>
          <a:prstGeom prst="rect">
            <a:avLst/>
          </a:prstGeom>
          <a:solidFill>
            <a:schemeClr val="dk1"/>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200" b="1">
                <a:solidFill>
                  <a:schemeClr val="lt1"/>
                </a:solidFill>
              </a:rPr>
              <a:t>Contact the MRES PTA Team any time at </a:t>
            </a:r>
            <a:r>
              <a:rPr lang="en" sz="1200" b="1" u="sng">
                <a:solidFill>
                  <a:schemeClr val="lt1"/>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mckeeroadpta@gmail.com</a:t>
            </a:r>
            <a:endParaRPr sz="1200" b="1">
              <a:solidFill>
                <a:schemeClr val="lt1"/>
              </a:solidFill>
              <a:latin typeface="Garamond"/>
              <a:ea typeface="Garamond"/>
              <a:cs typeface="Garamond"/>
              <a:sym typeface="Garamond"/>
            </a:endParaRPr>
          </a:p>
        </p:txBody>
      </p:sp>
    </p:spTree>
    <p:extLst>
      <p:ext uri="{BB962C8B-B14F-4D97-AF65-F5344CB8AC3E}">
        <p14:creationId xmlns:p14="http://schemas.microsoft.com/office/powerpoint/2010/main" val="418335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0849" y="1004423"/>
            <a:ext cx="787908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Role of the School Nurse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560576" y="2255520"/>
            <a:ext cx="9326880" cy="3262432"/>
          </a:xfrm>
          <a:prstGeom prst="rect">
            <a:avLst/>
          </a:prstGeom>
          <a:noFill/>
        </p:spPr>
        <p:txBody>
          <a:bodyPr wrap="square" rtlCol="0">
            <a:spAutoFit/>
          </a:bodyPr>
          <a:lstStyle/>
          <a:p>
            <a:pPr marL="285750" indent="-285750" eaLnBrk="1" hangingPunct="1">
              <a:buFont typeface="Wingdings" panose="05000000000000000000" pitchFamily="2" charset="2"/>
              <a:buChar char="Ø"/>
              <a:defRPr/>
            </a:pPr>
            <a:r>
              <a:rPr lang="en-US" sz="3200" dirty="0">
                <a:latin typeface="Garamond" panose="02020404030301010803" pitchFamily="18" charset="0"/>
              </a:rPr>
              <a:t>Screens for health problems that may interfere with learning. </a:t>
            </a:r>
          </a:p>
          <a:p>
            <a:pPr marL="285750" indent="-285750" eaLnBrk="1" hangingPunct="1">
              <a:buFont typeface="Wingdings" panose="05000000000000000000" pitchFamily="2" charset="2"/>
              <a:buChar char="Ø"/>
              <a:defRPr/>
            </a:pPr>
            <a:r>
              <a:rPr lang="en-US" sz="3200" dirty="0">
                <a:latin typeface="Garamond" panose="02020404030301010803" pitchFamily="18" charset="0"/>
              </a:rPr>
              <a:t>Consults with school regarding health and safety issues. </a:t>
            </a:r>
          </a:p>
          <a:p>
            <a:pPr marL="285750" indent="-285750" eaLnBrk="1" hangingPunct="1">
              <a:buFont typeface="Wingdings" panose="05000000000000000000" pitchFamily="2" charset="2"/>
              <a:buChar char="Ø"/>
              <a:defRPr/>
            </a:pPr>
            <a:r>
              <a:rPr lang="en-US" sz="3200" dirty="0">
                <a:latin typeface="Garamond" panose="02020404030301010803" pitchFamily="18" charset="0"/>
              </a:rPr>
              <a:t>Helps manage children with chronic medical conditions.</a:t>
            </a:r>
          </a:p>
          <a:p>
            <a:pPr marL="285750" indent="-285750" eaLnBrk="1" hangingPunct="1">
              <a:buFont typeface="Wingdings" panose="05000000000000000000" pitchFamily="2" charset="2"/>
              <a:buChar char="Ø"/>
              <a:defRPr/>
            </a:pPr>
            <a:r>
              <a:rPr lang="en-US" sz="3200" dirty="0">
                <a:latin typeface="Garamond" panose="02020404030301010803" pitchFamily="18" charset="0"/>
              </a:rPr>
              <a:t>Provides referrals to community resources.</a:t>
            </a:r>
          </a:p>
          <a:p>
            <a:endParaRPr lang="en-US" dirty="0"/>
          </a:p>
        </p:txBody>
      </p:sp>
    </p:spTree>
    <p:extLst>
      <p:ext uri="{BB962C8B-B14F-4D97-AF65-F5344CB8AC3E}">
        <p14:creationId xmlns:p14="http://schemas.microsoft.com/office/powerpoint/2010/main" val="43914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315" y="827960"/>
            <a:ext cx="5032148" cy="923330"/>
          </a:xfrm>
          <a:prstGeom prst="rect">
            <a:avLst/>
          </a:prstGeom>
          <a:noFill/>
        </p:spPr>
        <p:txBody>
          <a:bodyPr wrap="none" lIns="91440" tIns="45720" rIns="91440" bIns="45720">
            <a:spAutoFit/>
          </a:bodyPr>
          <a:lstStyle/>
          <a:p>
            <a:pPr algn="ctr"/>
            <a:r>
              <a:rPr lang="en-US" sz="5400" b="1" dirty="0">
                <a:solidFill>
                  <a:schemeClr val="tx1"/>
                </a:solidFill>
              </a:rPr>
              <a:t>Immunizations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456949" y="1751290"/>
            <a:ext cx="9326880" cy="4739759"/>
          </a:xfrm>
          <a:prstGeom prst="rect">
            <a:avLst/>
          </a:prstGeom>
          <a:noFill/>
        </p:spPr>
        <p:txBody>
          <a:bodyPr wrap="square" rtlCol="0">
            <a:spAutoFit/>
          </a:bodyPr>
          <a:lstStyle/>
          <a:p>
            <a:pPr marL="457200" indent="-457200" eaLnBrk="1" hangingPunct="1">
              <a:buFont typeface="Wingdings" panose="05000000000000000000" pitchFamily="2" charset="2"/>
              <a:buChar char="Ø"/>
              <a:defRPr/>
            </a:pPr>
            <a:r>
              <a:rPr lang="en-US" sz="3200" dirty="0">
                <a:latin typeface="Garamond" panose="02020404030301010803" pitchFamily="18" charset="0"/>
              </a:rPr>
              <a:t>All children attending school in North Carolina must complete a series of immunizations</a:t>
            </a:r>
            <a:r>
              <a:rPr lang="en-US" sz="3200" dirty="0" smtClean="0">
                <a:latin typeface="Garamond" panose="02020404030301010803" pitchFamily="18" charset="0"/>
              </a:rPr>
              <a:t>.</a:t>
            </a:r>
          </a:p>
          <a:p>
            <a:pPr eaLnBrk="1" hangingPunct="1">
              <a:defRPr/>
            </a:pPr>
            <a:endParaRPr lang="en-US" sz="3200" dirty="0">
              <a:latin typeface="Garamond" panose="02020404030301010803" pitchFamily="18" charset="0"/>
            </a:endParaRPr>
          </a:p>
          <a:p>
            <a:pPr marL="457200" indent="-457200" eaLnBrk="1" hangingPunct="1">
              <a:buFont typeface="Wingdings" panose="05000000000000000000" pitchFamily="2" charset="2"/>
              <a:buChar char="Ø"/>
              <a:defRPr/>
            </a:pPr>
            <a:r>
              <a:rPr lang="en-US" sz="3200" dirty="0">
                <a:latin typeface="Garamond" panose="02020404030301010803" pitchFamily="18" charset="0"/>
              </a:rPr>
              <a:t>North Carolina law </a:t>
            </a:r>
            <a:r>
              <a:rPr lang="en-US" sz="3200" b="1" dirty="0">
                <a:latin typeface="Garamond" panose="02020404030301010803" pitchFamily="18" charset="0"/>
              </a:rPr>
              <a:t>requires</a:t>
            </a:r>
            <a:r>
              <a:rPr lang="en-US" sz="3200" dirty="0">
                <a:latin typeface="Garamond" panose="02020404030301010803" pitchFamily="18" charset="0"/>
              </a:rPr>
              <a:t> all principals to exclude children from school who have not completed this series within 30 days of enrollment. </a:t>
            </a:r>
            <a:endParaRPr lang="en-US" sz="3200" dirty="0" smtClean="0">
              <a:latin typeface="Garamond" panose="02020404030301010803" pitchFamily="18" charset="0"/>
            </a:endParaRPr>
          </a:p>
          <a:p>
            <a:pPr eaLnBrk="1" hangingPunct="1">
              <a:defRPr/>
            </a:pPr>
            <a:endParaRPr lang="en-US" sz="3200" dirty="0">
              <a:latin typeface="Garamond" panose="02020404030301010803" pitchFamily="18" charset="0"/>
            </a:endParaRPr>
          </a:p>
          <a:p>
            <a:pPr marL="457200" indent="-457200" eaLnBrk="1" hangingPunct="1">
              <a:buFont typeface="Wingdings" panose="05000000000000000000" pitchFamily="2" charset="2"/>
              <a:buChar char="Ø"/>
              <a:defRPr/>
            </a:pPr>
            <a:r>
              <a:rPr lang="en-US" sz="3200" dirty="0">
                <a:latin typeface="Garamond" panose="02020404030301010803" pitchFamily="18" charset="0"/>
              </a:rPr>
              <a:t>The immunization record must be brought to school when the child is enrolled.</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741802802"/>
      </p:ext>
    </p:extLst>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E9DF36523AA449C8DCFFD22DF0C6D" ma:contentTypeVersion="10" ma:contentTypeDescription="Create a new document." ma:contentTypeScope="" ma:versionID="b9b413d5b9ecde3d8bd71c772880105b">
  <xsd:schema xmlns:xsd="http://www.w3.org/2001/XMLSchema" xmlns:xs="http://www.w3.org/2001/XMLSchema" xmlns:p="http://schemas.microsoft.com/office/2006/metadata/properties" xmlns:ns3="2f2839fe-3ea8-4409-9ac1-4689be8d48fa" xmlns:ns4="dc1b1923-13d2-4891-bfca-b6929186d81a" targetNamespace="http://schemas.microsoft.com/office/2006/metadata/properties" ma:root="true" ma:fieldsID="8da2ef590f1578969f488b6005f0449b" ns3:_="" ns4:_="">
    <xsd:import namespace="2f2839fe-3ea8-4409-9ac1-4689be8d48fa"/>
    <xsd:import namespace="dc1b1923-13d2-4891-bfca-b6929186d8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839fe-3ea8-4409-9ac1-4689be8d48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1b1923-13d2-4891-bfca-b6929186d81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F8551A-C6F7-4B39-A387-B7B3AA01D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839fe-3ea8-4409-9ac1-4689be8d48fa"/>
    <ds:schemaRef ds:uri="dc1b1923-13d2-4891-bfca-b6929186d8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4E1162-62EC-41D2-89AE-31B70D850B0E}">
  <ds:schemaRefs>
    <ds:schemaRef ds:uri="http://schemas.microsoft.com/sharepoint/v3/contenttype/forms"/>
  </ds:schemaRefs>
</ds:datastoreItem>
</file>

<file path=customXml/itemProps3.xml><?xml version="1.0" encoding="utf-8"?>
<ds:datastoreItem xmlns:ds="http://schemas.openxmlformats.org/officeDocument/2006/customXml" ds:itemID="{85713053-BE2F-4C56-98DD-8888A91A7939}">
  <ds:schemaRef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c1b1923-13d2-4891-bfca-b6929186d81a"/>
    <ds:schemaRef ds:uri="2f2839fe-3ea8-4409-9ac1-4689be8d48f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2714</TotalTime>
  <Words>3551</Words>
  <Application>Microsoft Office PowerPoint</Application>
  <PresentationFormat>Widescreen</PresentationFormat>
  <Paragraphs>479</Paragraphs>
  <Slides>44</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Georgia</vt:lpstr>
      <vt:lpstr>Comic Sans MS</vt:lpstr>
      <vt:lpstr>Garamond</vt:lpstr>
      <vt:lpstr>Pacifico</vt:lpstr>
      <vt:lpstr>Arial Black</vt:lpstr>
      <vt:lpstr>Arial</vt:lpstr>
      <vt:lpstr>Quattrocento Sans</vt:lpstr>
      <vt:lpstr>Calibri</vt:lpstr>
      <vt:lpstr>Wingdings</vt:lpstr>
      <vt:lpstr>Organic</vt:lpstr>
      <vt:lpstr>Beginners’ Day 2023</vt:lpstr>
      <vt:lpstr>What you need to know…..</vt:lpstr>
      <vt:lpstr>Staggered Entry in August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Kindergarten Readiness Checklist </vt:lpstr>
      <vt:lpstr>Kindergarten Readiness Checklist </vt:lpstr>
      <vt:lpstr>Kindergarten Readiness Checklist </vt:lpstr>
      <vt:lpstr>Kindergarten Readiness Checklist </vt:lpstr>
      <vt:lpstr>Kindergarten Readiness Checklist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Beginner’s Day 2021</dc:title>
  <dc:creator>Bagwell, Rita D.</dc:creator>
  <cp:lastModifiedBy>Simmons, Lauren E.</cp:lastModifiedBy>
  <cp:revision>109</cp:revision>
  <cp:lastPrinted>2023-04-21T11:18:38Z</cp:lastPrinted>
  <dcterms:modified xsi:type="dcterms:W3CDTF">2023-04-21T16:10:52Z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0x010100CD7E9DF36523AA449C8DCFFD22DF0C6D</vt:lpwstr>
  </property>
</Properties>
</file>